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7"/>
  </p:notesMasterIdLst>
  <p:handoutMasterIdLst>
    <p:handoutMasterId r:id="rId28"/>
  </p:handoutMasterIdLst>
  <p:sldIdLst>
    <p:sldId id="305" r:id="rId2"/>
    <p:sldId id="320" r:id="rId3"/>
    <p:sldId id="342" r:id="rId4"/>
    <p:sldId id="372" r:id="rId5"/>
    <p:sldId id="370" r:id="rId6"/>
    <p:sldId id="348" r:id="rId7"/>
    <p:sldId id="352" r:id="rId8"/>
    <p:sldId id="354" r:id="rId9"/>
    <p:sldId id="368" r:id="rId10"/>
    <p:sldId id="353" r:id="rId11"/>
    <p:sldId id="355" r:id="rId12"/>
    <p:sldId id="360" r:id="rId13"/>
    <p:sldId id="356" r:id="rId14"/>
    <p:sldId id="371" r:id="rId15"/>
    <p:sldId id="358" r:id="rId16"/>
    <p:sldId id="359" r:id="rId17"/>
    <p:sldId id="361" r:id="rId18"/>
    <p:sldId id="362" r:id="rId19"/>
    <p:sldId id="363" r:id="rId20"/>
    <p:sldId id="364" r:id="rId21"/>
    <p:sldId id="365" r:id="rId22"/>
    <p:sldId id="366" r:id="rId23"/>
    <p:sldId id="367" r:id="rId24"/>
    <p:sldId id="341" r:id="rId25"/>
    <p:sldId id="287" r:id="rId26"/>
  </p:sldIdLst>
  <p:sldSz cx="12192000" cy="6858000"/>
  <p:notesSz cx="6794500" cy="9906000"/>
  <p:custDataLst>
    <p:tags r:id="rId29"/>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256A9-A778-4790-8E2A-1F69E0AAF660}" v="63" dt="2019-02-15T09:49:08.752"/>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5274" autoAdjust="0"/>
  </p:normalViewPr>
  <p:slideViewPr>
    <p:cSldViewPr snapToGrid="0" showGuides="1">
      <p:cViewPr varScale="1">
        <p:scale>
          <a:sx n="77" d="100"/>
          <a:sy n="77" d="100"/>
        </p:scale>
        <p:origin x="538" y="67"/>
      </p:cViewPr>
      <p:guideLst>
        <p:guide pos="506"/>
        <p:guide pos="6199"/>
        <p:guide orient="horz" pos="1344"/>
      </p:guideLst>
    </p:cSldViewPr>
  </p:slideViewPr>
  <p:outlineViewPr>
    <p:cViewPr>
      <p:scale>
        <a:sx n="33" d="100"/>
        <a:sy n="33" d="100"/>
      </p:scale>
      <p:origin x="0" y="-3432"/>
    </p:cViewPr>
  </p:outlineViewPr>
  <p:notesTextViewPr>
    <p:cViewPr>
      <p:scale>
        <a:sx n="1" d="1"/>
        <a:sy n="1" d="1"/>
      </p:scale>
      <p:origin x="0" y="0"/>
    </p:cViewPr>
  </p:notesTextViewPr>
  <p:sorterViewPr>
    <p:cViewPr varScale="1">
      <p:scale>
        <a:sx n="1" d="1"/>
        <a:sy n="1" d="1"/>
      </p:scale>
      <p:origin x="0" y="-442"/>
    </p:cViewPr>
  </p:sorterViewPr>
  <p:notesViewPr>
    <p:cSldViewPr snapToGrid="0">
      <p:cViewPr varScale="1">
        <p:scale>
          <a:sx n="86" d="100"/>
          <a:sy n="86" d="100"/>
        </p:scale>
        <p:origin x="268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9250" y="328613"/>
            <a:ext cx="3557588" cy="2001837"/>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sz="1400" kern="1200" dirty="0">
              <a:solidFill>
                <a:schemeClr val="tx1"/>
              </a:solidFill>
              <a:effectLst/>
              <a:latin typeface="Arial" pitchFamily="34" charset="0"/>
              <a:ea typeface="+mn-ea"/>
              <a:cs typeface="+mn-cs"/>
            </a:endParaRPr>
          </a:p>
          <a:p>
            <a:endParaRPr lang="sv-SE" sz="1400" kern="1200" dirty="0">
              <a:solidFill>
                <a:schemeClr val="tx1"/>
              </a:solidFill>
              <a:effectLst/>
              <a:latin typeface="Arial" pitchFamily="34" charset="0"/>
              <a:ea typeface="+mn-ea"/>
              <a:cs typeface="+mn-cs"/>
            </a:endParaRPr>
          </a:p>
          <a:p>
            <a:r>
              <a:rPr lang="sv-SE" sz="1400" kern="1200" dirty="0">
                <a:solidFill>
                  <a:schemeClr val="tx1"/>
                </a:solidFill>
                <a:effectLst/>
                <a:latin typeface="Arial" pitchFamily="34" charset="0"/>
                <a:ea typeface="+mn-ea"/>
                <a:cs typeface="+mn-cs"/>
              </a:rPr>
              <a:t>Till större del är informationen i namnrutan statisk och när den väl är ifylld så ändras den sällan eller aldrig. Nedan grönmarkerade områden beskriver var information behöver uppdateras med frekvens i samband med publiceringar.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3798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Ovanför eller i anslutning till namnrutan ska det finnas en orienteringsfigur.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Orienteringsfiguren ska överskådligt och schematiskt redovisa projektet.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Hänvisningar i </a:t>
            </a:r>
            <a:r>
              <a:rPr lang="sv-SE" sz="1400" kern="1200" dirty="0" err="1">
                <a:solidFill>
                  <a:schemeClr val="tx1"/>
                </a:solidFill>
                <a:effectLst/>
                <a:latin typeface="Arial" pitchFamily="34" charset="0"/>
                <a:ea typeface="+mn-ea"/>
                <a:cs typeface="+mn-cs"/>
              </a:rPr>
              <a:t>orienteringfiguren</a:t>
            </a:r>
            <a:r>
              <a:rPr lang="sv-SE" sz="1400" kern="1200" dirty="0">
                <a:solidFill>
                  <a:schemeClr val="tx1"/>
                </a:solidFill>
                <a:effectLst/>
                <a:latin typeface="Arial" pitchFamily="34" charset="0"/>
                <a:ea typeface="+mn-ea"/>
                <a:cs typeface="+mn-cs"/>
              </a:rPr>
              <a:t> till planer och sektioner ska innehålla korrekt referens till motsvarande ritning så att det finns förutsättning för automatiserad hyperlänkning.</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386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243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5926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428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030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62684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ofta är statisk genom projektet. Främst handlar det om att tydliggöra vem som är beställare i projektet. Vad projektet heter samt var det är placerat. Informationen bör komma i ett tidigt skede från beställaren. Den här informationsmängden behövs exempelvis för att överföra information till ett </a:t>
            </a:r>
            <a:r>
              <a:rPr lang="sv-SE" sz="1400" kern="1200" dirty="0" err="1">
                <a:solidFill>
                  <a:schemeClr val="tx1"/>
                </a:solidFill>
                <a:effectLst/>
                <a:latin typeface="Arial" pitchFamily="34" charset="0"/>
                <a:ea typeface="+mn-ea"/>
                <a:cs typeface="+mn-cs"/>
              </a:rPr>
              <a:t>diarie</a:t>
            </a:r>
            <a:r>
              <a:rPr lang="sv-SE" sz="1400" kern="1200" dirty="0">
                <a:solidFill>
                  <a:schemeClr val="tx1"/>
                </a:solidFill>
                <a:effectLst/>
                <a:latin typeface="Arial" pitchFamily="34" charset="0"/>
                <a:ea typeface="+mn-ea"/>
                <a:cs typeface="+mn-cs"/>
              </a:rPr>
              <a:t> eller arkivsystem.</a:t>
            </a:r>
          </a:p>
          <a:p>
            <a:endParaRPr lang="sv-SE" sz="1400" kern="1200" dirty="0">
              <a:solidFill>
                <a:schemeClr val="tx1"/>
              </a:solidFill>
              <a:effectLst/>
              <a:latin typeface="Arial" pitchFamily="34" charset="0"/>
              <a:ea typeface="+mn-ea"/>
              <a:cs typeface="+mn-cs"/>
            </a:endParaRP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LOGOTYPER</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Grafiska element i namnrutan bör vara vektorgrafik som bundits in i sin helhet. Länkade bildfiler bör undvikas.</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Fältet där logotypen placeras har ett dolt metadata för beställare. Det ska fyllas i så att andra system kan läsa den information som annars bara representeras som grafik.</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så kan det dolda metadatafältet göras synlig om logotyp saknas.</a:t>
            </a:r>
            <a:endParaRPr lang="sv-SE" sz="1400" dirty="0"/>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02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5215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536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8263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32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9997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0112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7850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3327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Namnrutan är basen för ritningens/dokumentets information. Informationen som fylls i kan läsas manuellt av olika intressenter samt tolkas automatiskt i olika verktyg från den grafik som skapas av redovisad text. Inmatad information kan också generera data som kan importeras och exporteras med automatik mellan olika system. Nedan beskrivs de huvudområden som namnrutan hanterar informationsmässigt.</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874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kunna hantera olika intressenters behov samt få en struktur på den information som namnrutan innehåller så har de fält som ska fyllas i grupperats en metadata lista enligt nedan. Dessa kommer att återkomma i beskrivningen av hur data ska kunna överföras mellan olika system men påverkar ej hur man fyller i namnrutan.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1465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61 </a:t>
            </a:r>
            <a:r>
              <a:rPr lang="sv-SE" dirty="0" err="1"/>
              <a:t>st</a:t>
            </a:r>
            <a:r>
              <a:rPr lang="sv-SE" dirty="0"/>
              <a:t> uppstyrda termer</a:t>
            </a:r>
          </a:p>
          <a:p>
            <a:endParaRPr lang="sv-SE" dirty="0"/>
          </a:p>
          <a:p>
            <a:r>
              <a:rPr lang="sv-SE" dirty="0"/>
              <a:t>Allt det som finns i namnrutan och lite till</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38143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10" name="Bildobjekt 9">
            <a:extLst>
              <a:ext uri="{FF2B5EF4-FFF2-40B4-BE49-F238E27FC236}">
                <a16:creationId xmlns:a16="http://schemas.microsoft.com/office/drawing/2014/main" id="{BE5D5B7F-4D59-4A0E-910D-D7318ADC3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6295736"/>
            <a:ext cx="1257300" cy="427482"/>
          </a:xfrm>
          <a:prstGeom prst="rect">
            <a:avLst/>
          </a:prstGeom>
        </p:spPr>
      </p:pic>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cstate="email">
            <a:extLst>
              <a:ext uri="{28A0092B-C50C-407E-A947-70E740481C1C}">
                <a14:useLocalDpi xmlns:a14="http://schemas.microsoft.com/office/drawing/2010/main"/>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3.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 Type="http://schemas.openxmlformats.org/officeDocument/2006/relationships/notesSlide" Target="../notesSlides/notesSlide2.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beast.se/standarder/beast-document/"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beast.se/standarder/beast-docu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1"/>
            <a:ext cx="12192000" cy="61555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0" name="Rubrik 4">
            <a:extLst>
              <a:ext uri="{FF2B5EF4-FFF2-40B4-BE49-F238E27FC236}">
                <a16:creationId xmlns:a16="http://schemas.microsoft.com/office/drawing/2014/main" id="{7570075C-32EA-478A-9FEC-5973A88427BB}"/>
              </a:ext>
            </a:extLst>
          </p:cNvPr>
          <p:cNvSpPr txBox="1">
            <a:spLocks/>
          </p:cNvSpPr>
          <p:nvPr/>
        </p:nvSpPr>
        <p:spPr bwMode="auto">
          <a:xfrm>
            <a:off x="377473" y="695325"/>
            <a:ext cx="12192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5400" dirty="0">
                <a:solidFill>
                  <a:srgbClr val="FFFFFF"/>
                </a:solidFill>
              </a:rPr>
              <a:t>BEAst Namnruta – Anläggning  </a:t>
            </a:r>
            <a:br>
              <a:rPr lang="sv-SE" sz="5400" dirty="0">
                <a:solidFill>
                  <a:srgbClr val="FFFFFF"/>
                </a:solidFill>
              </a:rPr>
            </a:br>
            <a:r>
              <a:rPr lang="sv-SE" sz="1800" b="0" dirty="0">
                <a:solidFill>
                  <a:srgbClr val="FFFFFF"/>
                </a:solidFill>
              </a:rPr>
              <a:t>Guide standard namnruta i handlingar med förklarande text</a:t>
            </a:r>
            <a:br>
              <a:rPr lang="sv-SE" sz="1800" b="0" dirty="0">
                <a:solidFill>
                  <a:srgbClr val="FFFFFF"/>
                </a:solidFill>
              </a:rPr>
            </a:br>
            <a:br>
              <a:rPr lang="sv-SE" sz="1800" b="0" dirty="0">
                <a:solidFill>
                  <a:srgbClr val="FFFFFF"/>
                </a:solidFill>
              </a:rPr>
            </a:br>
            <a:endParaRPr lang="sv-SE" dirty="0">
              <a:solidFill>
                <a:srgbClr val="FFFFFF"/>
              </a:solidFill>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1.0 från 2019-02-15</a:t>
            </a: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C14DAC11-A984-4B9A-82F7-12BB378221A0}"/>
              </a:ext>
            </a:extLst>
          </p:cNvPr>
          <p:cNvPicPr>
            <a:picLocks noChangeAspect="1"/>
          </p:cNvPicPr>
          <p:nvPr/>
        </p:nvPicPr>
        <p:blipFill>
          <a:blip r:embed="rId3"/>
          <a:stretch>
            <a:fillRect/>
          </a:stretch>
        </p:blipFill>
        <p:spPr>
          <a:xfrm>
            <a:off x="679267" y="157732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Namnrutan - här sker förändringar</a:t>
            </a:r>
            <a:br>
              <a:rPr lang="sv-SE" dirty="0"/>
            </a:br>
            <a:r>
              <a:rPr lang="sv-SE" sz="1800" b="0" dirty="0">
                <a:solidFill>
                  <a:schemeClr val="bg1"/>
                </a:solidFill>
              </a:rPr>
              <a:t>Ändringar som uppdateras i samband med publiceringar</a:t>
            </a:r>
          </a:p>
        </p:txBody>
      </p:sp>
      <p:sp>
        <p:nvSpPr>
          <p:cNvPr id="14" name="Rektangel 13">
            <a:extLst>
              <a:ext uri="{FF2B5EF4-FFF2-40B4-BE49-F238E27FC236}">
                <a16:creationId xmlns:a16="http://schemas.microsoft.com/office/drawing/2014/main" id="{22D6DEE9-AF43-403D-8E9C-8A0B1D653CF7}"/>
              </a:ext>
            </a:extLst>
          </p:cNvPr>
          <p:cNvSpPr/>
          <p:nvPr/>
        </p:nvSpPr>
        <p:spPr>
          <a:xfrm>
            <a:off x="4368399" y="1767332"/>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15" name="Rak koppling 14">
            <a:extLst>
              <a:ext uri="{FF2B5EF4-FFF2-40B4-BE49-F238E27FC236}">
                <a16:creationId xmlns:a16="http://schemas.microsoft.com/office/drawing/2014/main" id="{38435867-3FA4-4C56-B0F2-AE2A29CB6E59}"/>
              </a:ext>
            </a:extLst>
          </p:cNvPr>
          <p:cNvCxnSpPr>
            <a:cxnSpLocks/>
          </p:cNvCxnSpPr>
          <p:nvPr/>
        </p:nvCxnSpPr>
        <p:spPr>
          <a:xfrm>
            <a:off x="3467441" y="2002332"/>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36A3D026-DE62-4D7C-9923-0289997C27F1}"/>
              </a:ext>
            </a:extLst>
          </p:cNvPr>
          <p:cNvSpPr/>
          <p:nvPr/>
        </p:nvSpPr>
        <p:spPr>
          <a:xfrm>
            <a:off x="679267" y="1629696"/>
            <a:ext cx="2778235" cy="770603"/>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1D8DFDE0-2FF6-413F-9264-A58D322EB698}"/>
              </a:ext>
            </a:extLst>
          </p:cNvPr>
          <p:cNvSpPr/>
          <p:nvPr/>
        </p:nvSpPr>
        <p:spPr>
          <a:xfrm>
            <a:off x="4368399" y="6121237"/>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20" name="Rak koppling 19">
            <a:extLst>
              <a:ext uri="{FF2B5EF4-FFF2-40B4-BE49-F238E27FC236}">
                <a16:creationId xmlns:a16="http://schemas.microsoft.com/office/drawing/2014/main" id="{AD2925A4-672D-4173-9C86-515BC41A06FB}"/>
              </a:ext>
            </a:extLst>
          </p:cNvPr>
          <p:cNvCxnSpPr>
            <a:cxnSpLocks/>
          </p:cNvCxnSpPr>
          <p:nvPr/>
        </p:nvCxnSpPr>
        <p:spPr>
          <a:xfrm>
            <a:off x="3467441" y="6356237"/>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7B3BBAB4-4A90-4986-AAEF-F68DC8D3976C}"/>
              </a:ext>
            </a:extLst>
          </p:cNvPr>
          <p:cNvSpPr/>
          <p:nvPr/>
        </p:nvSpPr>
        <p:spPr>
          <a:xfrm>
            <a:off x="2961861" y="6217920"/>
            <a:ext cx="495641" cy="2877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8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D3E75B-40F8-4AE7-A3DB-20272469F4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098" y="1516782"/>
            <a:ext cx="2692628" cy="514358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8. Orienteringsfigur/hänvisningar</a:t>
            </a:r>
            <a:br>
              <a:rPr lang="sv-SE" dirty="0"/>
            </a:br>
            <a:r>
              <a:rPr lang="sv-SE" sz="1800" b="0" dirty="0">
                <a:solidFill>
                  <a:schemeClr val="bg1"/>
                </a:solidFill>
              </a:rPr>
              <a:t>Tydligt och med korrekta länkar</a:t>
            </a:r>
          </a:p>
        </p:txBody>
      </p:sp>
      <p:sp>
        <p:nvSpPr>
          <p:cNvPr id="10" name="Rektangel 9">
            <a:extLst>
              <a:ext uri="{FF2B5EF4-FFF2-40B4-BE49-F238E27FC236}">
                <a16:creationId xmlns:a16="http://schemas.microsoft.com/office/drawing/2014/main" id="{7C815BCC-91BF-47F0-9840-53DD2BF16EA0}"/>
              </a:ext>
            </a:extLst>
          </p:cNvPr>
          <p:cNvSpPr/>
          <p:nvPr/>
        </p:nvSpPr>
        <p:spPr>
          <a:xfrm>
            <a:off x="3990610" y="1597808"/>
            <a:ext cx="7896590" cy="3416320"/>
          </a:xfrm>
          <a:prstGeom prst="rect">
            <a:avLst/>
          </a:prstGeom>
        </p:spPr>
        <p:txBody>
          <a:bodyPr wrap="square">
            <a:spAutoFit/>
          </a:bodyPr>
          <a:lstStyle/>
          <a:p>
            <a:r>
              <a:rPr lang="sv-SE" dirty="0"/>
              <a:t>Ovanför eller i anslutning till namnrutan ska det finnas en orienteringsfigur. </a:t>
            </a:r>
          </a:p>
          <a:p>
            <a:r>
              <a:rPr lang="sv-SE" dirty="0"/>
              <a:t> </a:t>
            </a:r>
          </a:p>
          <a:p>
            <a:r>
              <a:rPr lang="sv-SE" dirty="0"/>
              <a:t>Orienteringsfiguren ska överskådligt och schematiskt redovisa projektet. </a:t>
            </a:r>
          </a:p>
          <a:p>
            <a:r>
              <a:rPr lang="sv-SE" dirty="0"/>
              <a:t> </a:t>
            </a:r>
          </a:p>
          <a:p>
            <a:r>
              <a:rPr lang="sv-SE" dirty="0"/>
              <a:t>Hänvisningar i orienteringsfiguren till planer och sektioner kan innehålla korrekt referens till motsvarande ritning så att det finns förutsättning för automatiserad hyperlänkning. </a:t>
            </a:r>
            <a:br>
              <a:rPr lang="sv-SE" dirty="0"/>
            </a:br>
            <a:br>
              <a:rPr lang="sv-SE" dirty="0"/>
            </a:br>
            <a:r>
              <a:rPr lang="sv-SE" dirty="0"/>
              <a:t>Fri anpassning av höjden på orienteringsfiguren. Här sker ingen datafångst. Kan användas utan indelande linje mellan sektion och plan. </a:t>
            </a:r>
          </a:p>
          <a:p>
            <a:endParaRPr lang="sv-SE" dirty="0"/>
          </a:p>
          <a:p>
            <a:r>
              <a:rPr lang="sv-SE" dirty="0"/>
              <a:t>Se vidare exempel ”BEAst Hänvisningar i handlingar”.</a:t>
            </a:r>
          </a:p>
        </p:txBody>
      </p:sp>
      <p:sp>
        <p:nvSpPr>
          <p:cNvPr id="7" name="Rektangel 6">
            <a:extLst>
              <a:ext uri="{FF2B5EF4-FFF2-40B4-BE49-F238E27FC236}">
                <a16:creationId xmlns:a16="http://schemas.microsoft.com/office/drawing/2014/main" id="{033C2E88-2D66-4A02-8E0C-6AD09C565834}"/>
              </a:ext>
            </a:extLst>
          </p:cNvPr>
          <p:cNvSpPr/>
          <p:nvPr/>
        </p:nvSpPr>
        <p:spPr>
          <a:xfrm>
            <a:off x="723443" y="1586792"/>
            <a:ext cx="2646940" cy="249572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8" name="Rak koppling 7">
            <a:extLst>
              <a:ext uri="{FF2B5EF4-FFF2-40B4-BE49-F238E27FC236}">
                <a16:creationId xmlns:a16="http://schemas.microsoft.com/office/drawing/2014/main" id="{AB31CD9F-F94F-40CA-92FC-7C0664B04064}"/>
              </a:ext>
            </a:extLst>
          </p:cNvPr>
          <p:cNvCxnSpPr>
            <a:cxnSpLocks/>
          </p:cNvCxnSpPr>
          <p:nvPr/>
        </p:nvCxnSpPr>
        <p:spPr>
          <a:xfrm>
            <a:off x="3377726" y="1793610"/>
            <a:ext cx="612884"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D8120352-4549-4269-AA80-5A41C6F43AEA}"/>
              </a:ext>
            </a:extLst>
          </p:cNvPr>
          <p:cNvPicPr>
            <a:picLocks noChangeAspect="1"/>
          </p:cNvPicPr>
          <p:nvPr/>
        </p:nvPicPr>
        <p:blipFill>
          <a:blip r:embed="rId3"/>
          <a:stretch>
            <a:fillRect/>
          </a:stretch>
        </p:blipFill>
        <p:spPr>
          <a:xfrm>
            <a:off x="652891" y="157732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9. Godkännande processen</a:t>
            </a:r>
            <a:br>
              <a:rPr lang="sv-SE" dirty="0"/>
            </a:br>
            <a:r>
              <a:rPr lang="sv-SE" sz="1800" b="0" dirty="0">
                <a:solidFill>
                  <a:schemeClr val="bg1"/>
                </a:solidFill>
              </a:rPr>
              <a:t>All data hanteras i namnrutan</a:t>
            </a:r>
          </a:p>
        </p:txBody>
      </p:sp>
      <p:graphicFrame>
        <p:nvGraphicFramePr>
          <p:cNvPr id="4" name="Tabell 3">
            <a:extLst>
              <a:ext uri="{FF2B5EF4-FFF2-40B4-BE49-F238E27FC236}">
                <a16:creationId xmlns:a16="http://schemas.microsoft.com/office/drawing/2014/main" id="{EC5A13F5-72D7-4176-AF8B-EC88E2B905C7}"/>
              </a:ext>
            </a:extLst>
          </p:cNvPr>
          <p:cNvGraphicFramePr>
            <a:graphicFrameLocks noGrp="1"/>
          </p:cNvGraphicFramePr>
          <p:nvPr>
            <p:extLst>
              <p:ext uri="{D42A27DB-BD31-4B8C-83A1-F6EECF244321}">
                <p14:modId xmlns:p14="http://schemas.microsoft.com/office/powerpoint/2010/main" val="1177232854"/>
              </p:ext>
            </p:extLst>
          </p:nvPr>
        </p:nvGraphicFramePr>
        <p:xfrm>
          <a:off x="3824446" y="1629343"/>
          <a:ext cx="8138954" cy="2148846"/>
        </p:xfrm>
        <a:graphic>
          <a:graphicData uri="http://schemas.openxmlformats.org/drawingml/2006/table">
            <a:tbl>
              <a:tblPr firstRow="1" firstCol="1" bandRow="1"/>
              <a:tblGrid>
                <a:gridCol w="1649873">
                  <a:extLst>
                    <a:ext uri="{9D8B030D-6E8A-4147-A177-3AD203B41FA5}">
                      <a16:colId xmlns:a16="http://schemas.microsoft.com/office/drawing/2014/main" val="3936662762"/>
                    </a:ext>
                  </a:extLst>
                </a:gridCol>
                <a:gridCol w="2155206">
                  <a:extLst>
                    <a:ext uri="{9D8B030D-6E8A-4147-A177-3AD203B41FA5}">
                      <a16:colId xmlns:a16="http://schemas.microsoft.com/office/drawing/2014/main" val="341445432"/>
                    </a:ext>
                  </a:extLst>
                </a:gridCol>
                <a:gridCol w="2886075">
                  <a:extLst>
                    <a:ext uri="{9D8B030D-6E8A-4147-A177-3AD203B41FA5}">
                      <a16:colId xmlns:a16="http://schemas.microsoft.com/office/drawing/2014/main" val="588737153"/>
                    </a:ext>
                  </a:extLst>
                </a:gridCol>
                <a:gridCol w="1447800">
                  <a:extLst>
                    <a:ext uri="{9D8B030D-6E8A-4147-A177-3AD203B41FA5}">
                      <a16:colId xmlns:a16="http://schemas.microsoft.com/office/drawing/2014/main" val="4225157128"/>
                    </a:ext>
                  </a:extLst>
                </a:gridCol>
              </a:tblGrid>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982268750"/>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ANDR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Revisionsbokstav-Ändringsbeteckning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5605184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DATUM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Datum för godkänd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2018-04-05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693536664"/>
                  </a:ext>
                </a:extLst>
              </a:tr>
              <a:tr h="347914">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Tidsmässig projektegenskap som anger skede i processen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BYGGHANDLING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8059732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Temporär status, del i godkännande process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GODKÄND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45768294"/>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ANDR_PM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Ändrings PM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PM01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285125681"/>
                  </a:ext>
                </a:extLst>
              </a:tr>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413861"/>
                  </a:ext>
                </a:extLst>
              </a:tr>
            </a:tbl>
          </a:graphicData>
        </a:graphic>
      </p:graphicFrame>
      <p:sp>
        <p:nvSpPr>
          <p:cNvPr id="7" name="Rektangel 6">
            <a:extLst>
              <a:ext uri="{FF2B5EF4-FFF2-40B4-BE49-F238E27FC236}">
                <a16:creationId xmlns:a16="http://schemas.microsoft.com/office/drawing/2014/main" id="{7B5DCC15-BCE4-43EE-AE8C-EA5A5635FB07}"/>
              </a:ext>
            </a:extLst>
          </p:cNvPr>
          <p:cNvSpPr/>
          <p:nvPr/>
        </p:nvSpPr>
        <p:spPr>
          <a:xfrm>
            <a:off x="3824446" y="3877386"/>
            <a:ext cx="8138954" cy="373757"/>
          </a:xfrm>
          <a:prstGeom prst="rect">
            <a:avLst/>
          </a:prstGeom>
        </p:spPr>
        <p:txBody>
          <a:bodyPr wrap="square">
            <a:spAutoFit/>
          </a:bodyPr>
          <a:lstStyle/>
          <a:p>
            <a:pPr lvl="0">
              <a:lnSpc>
                <a:spcPct val="107000"/>
              </a:lnSpc>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Information som alltid ska vara ifylld och uppdaterad vid varje ny publicering</a:t>
            </a:r>
            <a:endParaRPr lang="sv-SE" dirty="0"/>
          </a:p>
        </p:txBody>
      </p:sp>
      <p:sp>
        <p:nvSpPr>
          <p:cNvPr id="11" name="Rektangel 10">
            <a:extLst>
              <a:ext uri="{FF2B5EF4-FFF2-40B4-BE49-F238E27FC236}">
                <a16:creationId xmlns:a16="http://schemas.microsoft.com/office/drawing/2014/main" id="{B72D3DEA-AD35-40E7-B7FE-9CAF187A821B}"/>
              </a:ext>
            </a:extLst>
          </p:cNvPr>
          <p:cNvSpPr/>
          <p:nvPr/>
        </p:nvSpPr>
        <p:spPr>
          <a:xfrm>
            <a:off x="2973823" y="6214682"/>
            <a:ext cx="489659" cy="28771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15F0B995-418C-491F-971E-37688DC7B647}"/>
              </a:ext>
            </a:extLst>
          </p:cNvPr>
          <p:cNvSpPr/>
          <p:nvPr/>
        </p:nvSpPr>
        <p:spPr>
          <a:xfrm>
            <a:off x="616832" y="1619506"/>
            <a:ext cx="2848589"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DC28AB1-E4C4-4D57-A0F6-1F9FC95EBA2E}"/>
              </a:ext>
            </a:extLst>
          </p:cNvPr>
          <p:cNvSpPr/>
          <p:nvPr/>
        </p:nvSpPr>
        <p:spPr>
          <a:xfrm>
            <a:off x="616832" y="1629343"/>
            <a:ext cx="2846650" cy="2730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07C104F7-3E0A-4DE3-8030-670CE44DE2B2}"/>
              </a:ext>
            </a:extLst>
          </p:cNvPr>
          <p:cNvSpPr/>
          <p:nvPr/>
        </p:nvSpPr>
        <p:spPr>
          <a:xfrm>
            <a:off x="616832" y="1906337"/>
            <a:ext cx="2846650" cy="26217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CCF9AC51-2676-4E95-BC69-6FED53D8A698}"/>
              </a:ext>
            </a:extLst>
          </p:cNvPr>
          <p:cNvSpPr/>
          <p:nvPr/>
        </p:nvSpPr>
        <p:spPr>
          <a:xfrm>
            <a:off x="616832" y="2168506"/>
            <a:ext cx="979537"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DDD5CCA5-22BE-439A-B07D-30FC8D63FC9C}"/>
              </a:ext>
            </a:extLst>
          </p:cNvPr>
          <p:cNvSpPr/>
          <p:nvPr/>
        </p:nvSpPr>
        <p:spPr>
          <a:xfrm>
            <a:off x="1597005" y="2168505"/>
            <a:ext cx="1379372"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770F37D-BF38-47D6-BB50-99951E7022E2}"/>
              </a:ext>
            </a:extLst>
          </p:cNvPr>
          <p:cNvSpPr/>
          <p:nvPr/>
        </p:nvSpPr>
        <p:spPr>
          <a:xfrm>
            <a:off x="2973822" y="2172472"/>
            <a:ext cx="489977"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3D2106BF-6CF2-4BF2-8E6E-EA36D1F8833B}"/>
              </a:ext>
            </a:extLst>
          </p:cNvPr>
          <p:cNvSpPr/>
          <p:nvPr/>
        </p:nvSpPr>
        <p:spPr>
          <a:xfrm>
            <a:off x="10503678" y="19838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502B6DE1-82F8-4BD5-9F3F-83BCB8D7CD8D}"/>
              </a:ext>
            </a:extLst>
          </p:cNvPr>
          <p:cNvSpPr/>
          <p:nvPr/>
        </p:nvSpPr>
        <p:spPr>
          <a:xfrm>
            <a:off x="10503678" y="2249631"/>
            <a:ext cx="1459722" cy="2747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348331E-3FE8-4859-AE9E-C8ED6F053DE7}"/>
              </a:ext>
            </a:extLst>
          </p:cNvPr>
          <p:cNvSpPr/>
          <p:nvPr/>
        </p:nvSpPr>
        <p:spPr>
          <a:xfrm>
            <a:off x="10503678" y="2524362"/>
            <a:ext cx="1459722" cy="3739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B18A4BF8-EA39-477D-AFBA-FCDA756BE1E8}"/>
              </a:ext>
            </a:extLst>
          </p:cNvPr>
          <p:cNvSpPr/>
          <p:nvPr/>
        </p:nvSpPr>
        <p:spPr>
          <a:xfrm>
            <a:off x="10503678" y="28982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C4183783-6246-4F2A-AB58-277A7E54A8AB}"/>
              </a:ext>
            </a:extLst>
          </p:cNvPr>
          <p:cNvSpPr/>
          <p:nvPr/>
        </p:nvSpPr>
        <p:spPr>
          <a:xfrm>
            <a:off x="10503678" y="3163259"/>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D2700B9C-B77E-4B86-A051-86084C43C43E}"/>
              </a:ext>
            </a:extLst>
          </p:cNvPr>
          <p:cNvSpPr/>
          <p:nvPr/>
        </p:nvSpPr>
        <p:spPr>
          <a:xfrm>
            <a:off x="10503678" y="3429000"/>
            <a:ext cx="1459722" cy="3491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577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0" grpId="0" animBg="1"/>
      <p:bldP spid="21" grpId="0" animBg="1"/>
      <p:bldP spid="22"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63067209-B961-4AE0-A698-1E66A9BDB2E4}"/>
              </a:ext>
            </a:extLst>
          </p:cNvPr>
          <p:cNvPicPr>
            <a:picLocks noChangeAspect="1"/>
          </p:cNvPicPr>
          <p:nvPr/>
        </p:nvPicPr>
        <p:blipFill>
          <a:blip r:embed="rId3"/>
          <a:stretch>
            <a:fillRect/>
          </a:stretch>
        </p:blipFill>
        <p:spPr>
          <a:xfrm>
            <a:off x="696851" y="1586117"/>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10. Godkännande processen</a:t>
            </a:r>
            <a:br>
              <a:rPr lang="sv-SE" dirty="0"/>
            </a:br>
            <a:r>
              <a:rPr lang="sv-SE" sz="1800" b="0" dirty="0">
                <a:solidFill>
                  <a:schemeClr val="bg1"/>
                </a:solidFill>
              </a:rPr>
              <a:t>Status med </a:t>
            </a:r>
            <a:r>
              <a:rPr lang="sv-SE" sz="1800" b="0" dirty="0" err="1">
                <a:solidFill>
                  <a:schemeClr val="bg1"/>
                </a:solidFill>
              </a:rPr>
              <a:t>förpopulerade</a:t>
            </a:r>
            <a:r>
              <a:rPr lang="sv-SE" sz="1800" b="0" dirty="0">
                <a:solidFill>
                  <a:schemeClr val="bg1"/>
                </a:solidFill>
              </a:rPr>
              <a:t> värden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730250" y="1619506"/>
            <a:ext cx="2735171"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4929831D-8748-4E2E-A30B-D649BE9D4F1B}"/>
              </a:ext>
            </a:extLst>
          </p:cNvPr>
          <p:cNvSpPr/>
          <p:nvPr/>
        </p:nvSpPr>
        <p:spPr>
          <a:xfrm>
            <a:off x="730250" y="1619505"/>
            <a:ext cx="2735171" cy="2774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B9E8BF3C-6369-408F-A4D4-29E89157944A}"/>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5" name="Rektangel 14">
            <a:extLst>
              <a:ext uri="{FF2B5EF4-FFF2-40B4-BE49-F238E27FC236}">
                <a16:creationId xmlns:a16="http://schemas.microsoft.com/office/drawing/2014/main" id="{5555F976-D469-43EE-A8AD-9B4A0AD263EC}"/>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7" name="Rektangel 16">
            <a:extLst>
              <a:ext uri="{FF2B5EF4-FFF2-40B4-BE49-F238E27FC236}">
                <a16:creationId xmlns:a16="http://schemas.microsoft.com/office/drawing/2014/main" id="{1DF2D2D5-EC69-4735-9E68-E312E80BEA7F}"/>
              </a:ext>
            </a:extLst>
          </p:cNvPr>
          <p:cNvSpPr/>
          <p:nvPr/>
        </p:nvSpPr>
        <p:spPr>
          <a:xfrm>
            <a:off x="7381875" y="1522259"/>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ktangel 17">
            <a:extLst>
              <a:ext uri="{FF2B5EF4-FFF2-40B4-BE49-F238E27FC236}">
                <a16:creationId xmlns:a16="http://schemas.microsoft.com/office/drawing/2014/main" id="{9895942E-CD07-4F32-8924-48C5B1666384}"/>
              </a:ext>
            </a:extLst>
          </p:cNvPr>
          <p:cNvSpPr/>
          <p:nvPr/>
        </p:nvSpPr>
        <p:spPr>
          <a:xfrm>
            <a:off x="3813930" y="1556660"/>
            <a:ext cx="3133522" cy="36316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9" name="Rektangel 18">
            <a:extLst>
              <a:ext uri="{FF2B5EF4-FFF2-40B4-BE49-F238E27FC236}">
                <a16:creationId xmlns:a16="http://schemas.microsoft.com/office/drawing/2014/main" id="{F635E8BA-6F39-4F5E-9AEA-0337C74DC401}"/>
              </a:ext>
            </a:extLst>
          </p:cNvPr>
          <p:cNvSpPr/>
          <p:nvPr/>
        </p:nvSpPr>
        <p:spPr>
          <a:xfrm>
            <a:off x="3823869" y="2800208"/>
            <a:ext cx="3133521" cy="3631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783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3BF2F334-2118-4319-AB32-D3CA7640E3BF}"/>
              </a:ext>
            </a:extLst>
          </p:cNvPr>
          <p:cNvPicPr>
            <a:picLocks noChangeAspect="1"/>
          </p:cNvPicPr>
          <p:nvPr/>
        </p:nvPicPr>
        <p:blipFill>
          <a:blip r:embed="rId3"/>
          <a:stretch>
            <a:fillRect/>
          </a:stretch>
        </p:blipFill>
        <p:spPr>
          <a:xfrm>
            <a:off x="688059" y="1594909"/>
            <a:ext cx="2784895" cy="4944198"/>
          </a:xfrm>
          <a:prstGeom prst="rect">
            <a:avLst/>
          </a:prstGeom>
        </p:spPr>
      </p:pic>
      <p:sp>
        <p:nvSpPr>
          <p:cNvPr id="12" name="Rektangel 11">
            <a:extLst>
              <a:ext uri="{FF2B5EF4-FFF2-40B4-BE49-F238E27FC236}">
                <a16:creationId xmlns:a16="http://schemas.microsoft.com/office/drawing/2014/main" id="{7C752273-E929-495D-A13A-603385725DD6}"/>
              </a:ext>
            </a:extLst>
          </p:cNvPr>
          <p:cNvSpPr/>
          <p:nvPr/>
        </p:nvSpPr>
        <p:spPr>
          <a:xfrm>
            <a:off x="7381875" y="1516782"/>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11. Godkännande processen</a:t>
            </a:r>
            <a:br>
              <a:rPr lang="sv-SE" dirty="0"/>
            </a:br>
            <a:r>
              <a:rPr lang="sv-SE" sz="1800" b="0" dirty="0">
                <a:solidFill>
                  <a:schemeClr val="bg1"/>
                </a:solidFill>
              </a:rPr>
              <a:t>Handling med </a:t>
            </a:r>
            <a:r>
              <a:rPr lang="sv-SE" sz="1800" b="0" dirty="0" err="1">
                <a:solidFill>
                  <a:schemeClr val="bg1"/>
                </a:solidFill>
              </a:rPr>
              <a:t>förpopulerade</a:t>
            </a:r>
            <a:r>
              <a:rPr lang="sv-SE" sz="1800" b="0" dirty="0">
                <a:solidFill>
                  <a:schemeClr val="bg1"/>
                </a:solidFill>
              </a:rPr>
              <a:t> värden – exempel på godkända värden</a:t>
            </a:r>
          </a:p>
        </p:txBody>
      </p:sp>
      <p:sp>
        <p:nvSpPr>
          <p:cNvPr id="7" name="Rektangel 6">
            <a:extLst>
              <a:ext uri="{FF2B5EF4-FFF2-40B4-BE49-F238E27FC236}">
                <a16:creationId xmlns:a16="http://schemas.microsoft.com/office/drawing/2014/main" id="{4CC20302-3627-4091-987B-C6D828F3E362}"/>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1" name="Rektangel 10">
            <a:extLst>
              <a:ext uri="{FF2B5EF4-FFF2-40B4-BE49-F238E27FC236}">
                <a16:creationId xmlns:a16="http://schemas.microsoft.com/office/drawing/2014/main" id="{5106209E-C920-4DA0-B93A-EEC64AA780F2}"/>
              </a:ext>
            </a:extLst>
          </p:cNvPr>
          <p:cNvSpPr/>
          <p:nvPr/>
        </p:nvSpPr>
        <p:spPr>
          <a:xfrm>
            <a:off x="7401543" y="1561386"/>
            <a:ext cx="2770471" cy="3395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7" name="Rektangel 16">
            <a:extLst>
              <a:ext uri="{FF2B5EF4-FFF2-40B4-BE49-F238E27FC236}">
                <a16:creationId xmlns:a16="http://schemas.microsoft.com/office/drawing/2014/main" id="{9952A7DE-A65E-406B-A0BC-15FB6A383605}"/>
              </a:ext>
            </a:extLst>
          </p:cNvPr>
          <p:cNvSpPr/>
          <p:nvPr/>
        </p:nvSpPr>
        <p:spPr>
          <a:xfrm>
            <a:off x="7381875" y="3399997"/>
            <a:ext cx="3133521" cy="3631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6C149080-EEDE-42EE-A63F-E543E94643F2}"/>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8" name="Rektangel 17">
            <a:extLst>
              <a:ext uri="{FF2B5EF4-FFF2-40B4-BE49-F238E27FC236}">
                <a16:creationId xmlns:a16="http://schemas.microsoft.com/office/drawing/2014/main" id="{A60A94B5-9C33-4CCB-AC9B-67ABF296941D}"/>
              </a:ext>
            </a:extLst>
          </p:cNvPr>
          <p:cNvSpPr/>
          <p:nvPr/>
        </p:nvSpPr>
        <p:spPr>
          <a:xfrm>
            <a:off x="723900" y="1619506"/>
            <a:ext cx="2741521"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6A1580F-3F93-4683-9A7C-600D10477F49}"/>
              </a:ext>
            </a:extLst>
          </p:cNvPr>
          <p:cNvSpPr/>
          <p:nvPr/>
        </p:nvSpPr>
        <p:spPr>
          <a:xfrm>
            <a:off x="723900" y="1895380"/>
            <a:ext cx="2741521" cy="2774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077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6F5FBA-9FF7-4BC4-A3BA-796FE31D663B}"/>
              </a:ext>
            </a:extLst>
          </p:cNvPr>
          <p:cNvPicPr>
            <a:picLocks noChangeAspect="1"/>
          </p:cNvPicPr>
          <p:nvPr/>
        </p:nvPicPr>
        <p:blipFill>
          <a:blip r:embed="rId3"/>
          <a:stretch>
            <a:fillRect/>
          </a:stretch>
        </p:blipFill>
        <p:spPr>
          <a:xfrm>
            <a:off x="687479" y="158142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12. Godkännande processen</a:t>
            </a:r>
            <a:br>
              <a:rPr lang="sv-SE" dirty="0"/>
            </a:br>
            <a:r>
              <a:rPr lang="sv-SE" sz="1800" b="0" dirty="0">
                <a:solidFill>
                  <a:schemeClr val="bg1"/>
                </a:solidFill>
              </a:rPr>
              <a:t>Datum - Godkänd av – exempel på godkända värden </a:t>
            </a:r>
          </a:p>
        </p:txBody>
      </p:sp>
      <p:sp>
        <p:nvSpPr>
          <p:cNvPr id="10" name="Rektangel 9">
            <a:extLst>
              <a:ext uri="{FF2B5EF4-FFF2-40B4-BE49-F238E27FC236}">
                <a16:creationId xmlns:a16="http://schemas.microsoft.com/office/drawing/2014/main" id="{83DDC0C6-7CC4-499C-9B08-46C444D6B6A7}"/>
              </a:ext>
            </a:extLst>
          </p:cNvPr>
          <p:cNvSpPr/>
          <p:nvPr/>
        </p:nvSpPr>
        <p:spPr>
          <a:xfrm>
            <a:off x="723900" y="1625600"/>
            <a:ext cx="2738438" cy="762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14004" y="1493033"/>
            <a:ext cx="7361389" cy="4655249"/>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DATUM*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ÅÅÅÅ-MM-DD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GODKÄND AV*</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FÖRNAMN EFTERNAMN</a:t>
            </a: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och godkänd av  uppdateras vid varje publicering av dokumentet.</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avser senaste publicering. </a:t>
            </a:r>
          </a:p>
          <a:p>
            <a:pPr marL="342900" indent="-34290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Godkänd av avser den som har kvalitetssäkrat och frisläppt dokumentet  med gällande status och handling.</a:t>
            </a:r>
          </a:p>
          <a:p>
            <a:pPr>
              <a:lnSpc>
                <a:spcPct val="107000"/>
              </a:lnSpc>
              <a:spcAft>
                <a:spcPts val="800"/>
              </a:spcAft>
            </a:pPr>
            <a:endParaRPr lang="sv-SE" i="1" dirty="0">
              <a:latin typeface="Calibri" panose="020F0502020204030204" pitchFamily="34" charset="0"/>
              <a:ea typeface="Calibri" panose="020F0502020204030204" pitchFamily="34" charset="0"/>
              <a:cs typeface="Times New Roman" panose="02020603050405020304" pitchFamily="18" charset="0"/>
            </a:endParaRPr>
          </a:p>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8" name="Rektangel 7">
            <a:extLst>
              <a:ext uri="{FF2B5EF4-FFF2-40B4-BE49-F238E27FC236}">
                <a16:creationId xmlns:a16="http://schemas.microsoft.com/office/drawing/2014/main" id="{7F08EECA-8480-4A7E-8D5C-2858380FC9DE}"/>
              </a:ext>
            </a:extLst>
          </p:cNvPr>
          <p:cNvSpPr/>
          <p:nvPr/>
        </p:nvSpPr>
        <p:spPr>
          <a:xfrm>
            <a:off x="723900" y="2176791"/>
            <a:ext cx="876299" cy="2062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ED63703C-BCEE-4C63-BBDA-E15BC523C190}"/>
              </a:ext>
            </a:extLst>
          </p:cNvPr>
          <p:cNvSpPr/>
          <p:nvPr/>
        </p:nvSpPr>
        <p:spPr>
          <a:xfrm>
            <a:off x="4414004" y="1558052"/>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9113CE94-8FC9-46B6-BFF3-B17DD43B42E9}"/>
              </a:ext>
            </a:extLst>
          </p:cNvPr>
          <p:cNvSpPr/>
          <p:nvPr/>
        </p:nvSpPr>
        <p:spPr>
          <a:xfrm>
            <a:off x="4448286" y="2320658"/>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EAE1576-CCFB-4442-B6FD-E7DC5FB8A623}"/>
              </a:ext>
            </a:extLst>
          </p:cNvPr>
          <p:cNvSpPr/>
          <p:nvPr/>
        </p:nvSpPr>
        <p:spPr>
          <a:xfrm>
            <a:off x="1593816" y="2176790"/>
            <a:ext cx="1387509" cy="2062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540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objekt 19">
            <a:extLst>
              <a:ext uri="{FF2B5EF4-FFF2-40B4-BE49-F238E27FC236}">
                <a16:creationId xmlns:a16="http://schemas.microsoft.com/office/drawing/2014/main" id="{1B76D41E-FAC2-424D-A319-D417011124D3}"/>
              </a:ext>
            </a:extLst>
          </p:cNvPr>
          <p:cNvPicPr>
            <a:picLocks noChangeAspect="1"/>
          </p:cNvPicPr>
          <p:nvPr/>
        </p:nvPicPr>
        <p:blipFill>
          <a:blip r:embed="rId3"/>
          <a:stretch>
            <a:fillRect/>
          </a:stretch>
        </p:blipFill>
        <p:spPr>
          <a:xfrm>
            <a:off x="688064" y="1594909"/>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13. Godkännande processen</a:t>
            </a:r>
            <a:br>
              <a:rPr lang="sv-SE" dirty="0"/>
            </a:br>
            <a:r>
              <a:rPr lang="sv-SE" sz="1800" b="0" dirty="0">
                <a:solidFill>
                  <a:schemeClr val="bg1"/>
                </a:solidFill>
              </a:rPr>
              <a:t>ÄNDRING-PM och ÄNDRING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717550" y="1623848"/>
            <a:ext cx="2743064" cy="77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81093" y="1516782"/>
            <a:ext cx="5019675" cy="3350597"/>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ÄNDRINGS PM		ÄNDRING	</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UM01		01</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UM02		02</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UM03		03</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FU01			A</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KFU01		B</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PM01			C</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PM02			D</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PM03			E</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11">
            <a:extLst>
              <a:ext uri="{FF2B5EF4-FFF2-40B4-BE49-F238E27FC236}">
                <a16:creationId xmlns:a16="http://schemas.microsoft.com/office/drawing/2014/main" id="{BB94B46E-968D-4A34-8C61-11BEE93BC449}"/>
              </a:ext>
            </a:extLst>
          </p:cNvPr>
          <p:cNvSpPr/>
          <p:nvPr/>
        </p:nvSpPr>
        <p:spPr>
          <a:xfrm>
            <a:off x="4481093" y="3399990"/>
            <a:ext cx="1975600"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ED4737E3-7B22-43B4-BA87-4FD870C20F48}"/>
              </a:ext>
            </a:extLst>
          </p:cNvPr>
          <p:cNvSpPr/>
          <p:nvPr/>
        </p:nvSpPr>
        <p:spPr>
          <a:xfrm>
            <a:off x="2983536" y="2158181"/>
            <a:ext cx="476865" cy="245708"/>
          </a:xfrm>
          <a:prstGeom prst="rect">
            <a:avLst/>
          </a:prstGeom>
          <a:solidFill>
            <a:srgbClr val="C00000">
              <a:alpha val="10000"/>
            </a:srgbClr>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EA8EB97-6591-46D0-A085-7C1A08C88A6C}"/>
              </a:ext>
            </a:extLst>
          </p:cNvPr>
          <p:cNvSpPr/>
          <p:nvPr/>
        </p:nvSpPr>
        <p:spPr>
          <a:xfrm>
            <a:off x="4509375" y="1546416"/>
            <a:ext cx="1947318"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AFE2FF3-5641-4EBF-B40D-656284C3ED4C}"/>
              </a:ext>
            </a:extLst>
          </p:cNvPr>
          <p:cNvSpPr/>
          <p:nvPr/>
        </p:nvSpPr>
        <p:spPr>
          <a:xfrm>
            <a:off x="2983536" y="6220150"/>
            <a:ext cx="479095" cy="27878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E65CBD21-E65B-4D31-8E13-AC8B943BEF7A}"/>
              </a:ext>
            </a:extLst>
          </p:cNvPr>
          <p:cNvSpPr/>
          <p:nvPr/>
        </p:nvSpPr>
        <p:spPr>
          <a:xfrm>
            <a:off x="7268357" y="1546416"/>
            <a:ext cx="1130207"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708091C9-6A0C-4FB5-92CA-1F54AB881E67}"/>
              </a:ext>
            </a:extLst>
          </p:cNvPr>
          <p:cNvSpPr/>
          <p:nvPr/>
        </p:nvSpPr>
        <p:spPr>
          <a:xfrm>
            <a:off x="4481093" y="4682486"/>
            <a:ext cx="5663605" cy="1477328"/>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UM 		Underrättelsemeddelande</a:t>
            </a:r>
          </a:p>
          <a:p>
            <a:r>
              <a:rPr lang="sv-SE" i="1" dirty="0">
                <a:latin typeface="Calibri" panose="020F0502020204030204" pitchFamily="34" charset="0"/>
                <a:ea typeface="Calibri" panose="020F0502020204030204" pitchFamily="34" charset="0"/>
                <a:cs typeface="Times New Roman" panose="02020603050405020304" pitchFamily="18" charset="0"/>
              </a:rPr>
              <a:t>FU 		Förfrågningsunderlag</a:t>
            </a:r>
          </a:p>
          <a:p>
            <a:r>
              <a:rPr lang="sv-SE" i="1" dirty="0">
                <a:latin typeface="Calibri" panose="020F0502020204030204" pitchFamily="34" charset="0"/>
                <a:ea typeface="Calibri" panose="020F0502020204030204" pitchFamily="34" charset="0"/>
                <a:cs typeface="Times New Roman" panose="02020603050405020304" pitchFamily="18" charset="0"/>
              </a:rPr>
              <a:t>KFU 		Kompletterande förfrågningsunderlag </a:t>
            </a: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PM 		Ändrings-PM</a:t>
            </a:r>
          </a:p>
          <a:p>
            <a:r>
              <a:rPr lang="sv-SE" i="1" dirty="0">
                <a:latin typeface="Calibri" panose="020F0502020204030204" pitchFamily="34" charset="0"/>
                <a:cs typeface="Times New Roman" panose="02020603050405020304" pitchFamily="18" charset="0"/>
              </a:rPr>
              <a:t>ÄNDRING		Ändringsbeteckning</a:t>
            </a:r>
            <a:endParaRPr lang="sv-SE" dirty="0"/>
          </a:p>
        </p:txBody>
      </p:sp>
      <p:sp>
        <p:nvSpPr>
          <p:cNvPr id="19" name="Rektangel 18">
            <a:extLst>
              <a:ext uri="{FF2B5EF4-FFF2-40B4-BE49-F238E27FC236}">
                <a16:creationId xmlns:a16="http://schemas.microsoft.com/office/drawing/2014/main" id="{29433CBE-C8C0-452D-9453-6189BEFBE28A}"/>
              </a:ext>
            </a:extLst>
          </p:cNvPr>
          <p:cNvSpPr/>
          <p:nvPr/>
        </p:nvSpPr>
        <p:spPr>
          <a:xfrm>
            <a:off x="7268356" y="2799278"/>
            <a:ext cx="1130207"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0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C037BFD0-C9A7-4DB6-B03E-7812C7141C4F}"/>
              </a:ext>
            </a:extLst>
          </p:cNvPr>
          <p:cNvPicPr>
            <a:picLocks noChangeAspect="1"/>
          </p:cNvPicPr>
          <p:nvPr/>
        </p:nvPicPr>
        <p:blipFill>
          <a:blip r:embed="rId3"/>
          <a:stretch>
            <a:fillRect/>
          </a:stretch>
        </p:blipFill>
        <p:spPr>
          <a:xfrm>
            <a:off x="693556" y="1586117"/>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14. Beställare/projektinformation</a:t>
            </a:r>
            <a:br>
              <a:rPr lang="sv-SE" dirty="0"/>
            </a:br>
            <a:endParaRPr lang="sv-SE" sz="1800" dirty="0">
              <a:solidFill>
                <a:schemeClr val="bg1"/>
              </a:solidFill>
            </a:endParaRPr>
          </a:p>
        </p:txBody>
      </p:sp>
      <p:sp>
        <p:nvSpPr>
          <p:cNvPr id="10" name="Rektangel 9">
            <a:extLst>
              <a:ext uri="{FF2B5EF4-FFF2-40B4-BE49-F238E27FC236}">
                <a16:creationId xmlns:a16="http://schemas.microsoft.com/office/drawing/2014/main" id="{83DDC0C6-7CC4-499C-9B08-46C444D6B6A7}"/>
              </a:ext>
            </a:extLst>
          </p:cNvPr>
          <p:cNvSpPr/>
          <p:nvPr/>
        </p:nvSpPr>
        <p:spPr>
          <a:xfrm>
            <a:off x="728663" y="2396881"/>
            <a:ext cx="2728127" cy="108452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13" name="Tabell 12">
            <a:extLst>
              <a:ext uri="{FF2B5EF4-FFF2-40B4-BE49-F238E27FC236}">
                <a16:creationId xmlns:a16="http://schemas.microsoft.com/office/drawing/2014/main" id="{F4314103-34AD-4F6B-AC66-1D81160FBD74}"/>
              </a:ext>
            </a:extLst>
          </p:cNvPr>
          <p:cNvGraphicFramePr>
            <a:graphicFrameLocks noGrp="1"/>
          </p:cNvGraphicFramePr>
          <p:nvPr>
            <p:extLst>
              <p:ext uri="{D42A27DB-BD31-4B8C-83A1-F6EECF244321}">
                <p14:modId xmlns:p14="http://schemas.microsoft.com/office/powerpoint/2010/main" val="816655041"/>
              </p:ext>
            </p:extLst>
          </p:nvPr>
        </p:nvGraphicFramePr>
        <p:xfrm>
          <a:off x="3965098" y="1662826"/>
          <a:ext cx="7998301" cy="2177508"/>
        </p:xfrm>
        <a:graphic>
          <a:graphicData uri="http://schemas.openxmlformats.org/drawingml/2006/table">
            <a:tbl>
              <a:tblPr firstRow="1" firstCol="1" bandRow="1"/>
              <a:tblGrid>
                <a:gridCol w="1083152">
                  <a:extLst>
                    <a:ext uri="{9D8B030D-6E8A-4147-A177-3AD203B41FA5}">
                      <a16:colId xmlns:a16="http://schemas.microsoft.com/office/drawing/2014/main" val="319500983"/>
                    </a:ext>
                  </a:extLst>
                </a:gridCol>
                <a:gridCol w="1571625">
                  <a:extLst>
                    <a:ext uri="{9D8B030D-6E8A-4147-A177-3AD203B41FA5}">
                      <a16:colId xmlns:a16="http://schemas.microsoft.com/office/drawing/2014/main" val="2542380555"/>
                    </a:ext>
                  </a:extLst>
                </a:gridCol>
                <a:gridCol w="3705225">
                  <a:extLst>
                    <a:ext uri="{9D8B030D-6E8A-4147-A177-3AD203B41FA5}">
                      <a16:colId xmlns:a16="http://schemas.microsoft.com/office/drawing/2014/main" val="3514428862"/>
                    </a:ext>
                  </a:extLst>
                </a:gridCol>
                <a:gridCol w="1638299">
                  <a:extLst>
                    <a:ext uri="{9D8B030D-6E8A-4147-A177-3AD203B41FA5}">
                      <a16:colId xmlns:a16="http://schemas.microsoft.com/office/drawing/2014/main" val="233746017"/>
                    </a:ext>
                  </a:extLst>
                </a:gridCol>
              </a:tblGrid>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7407382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Populärnamn för projektet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TRANSPORTGARAGET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344837"/>
                  </a:ext>
                </a:extLst>
              </a:tr>
              <a:tr h="25639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Beställarens 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100224</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83235263"/>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DIARIENUMMER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Beställarens ärendenummer i </a:t>
                      </a:r>
                      <a:r>
                        <a:rPr lang="sv-SE" sz="1200" dirty="0" err="1">
                          <a:effectLst/>
                          <a:latin typeface="Calibri" panose="020F0502020204030204" pitchFamily="34" charset="0"/>
                          <a:ea typeface="Calibri" panose="020F0502020204030204" pitchFamily="34" charset="0"/>
                          <a:cs typeface="Calibri" panose="020F0502020204030204" pitchFamily="34" charset="0"/>
                        </a:rPr>
                        <a:t>diariumet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123-456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4306802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BESTALLARE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på byggherre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SBUF-BEAST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184309399"/>
                  </a:ext>
                </a:extLst>
              </a:tr>
              <a:tr h="333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SIGTUNA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6637611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3:3</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6639524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FRAKTVÄGEN 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9402805"/>
                  </a:ext>
                </a:extLst>
              </a:tr>
            </a:tbl>
          </a:graphicData>
        </a:graphic>
      </p:graphicFrame>
      <p:sp>
        <p:nvSpPr>
          <p:cNvPr id="14" name="Rektangel 13">
            <a:extLst>
              <a:ext uri="{FF2B5EF4-FFF2-40B4-BE49-F238E27FC236}">
                <a16:creationId xmlns:a16="http://schemas.microsoft.com/office/drawing/2014/main" id="{50343312-7C30-44FC-B115-64F2F4256BDD}"/>
              </a:ext>
            </a:extLst>
          </p:cNvPr>
          <p:cNvSpPr/>
          <p:nvPr/>
        </p:nvSpPr>
        <p:spPr>
          <a:xfrm>
            <a:off x="3965097" y="3998521"/>
            <a:ext cx="7998301" cy="2010166"/>
          </a:xfrm>
          <a:prstGeom prst="rect">
            <a:avLst/>
          </a:prstGeom>
        </p:spPr>
        <p:txBody>
          <a:bodyPr wrap="square">
            <a:spAutoFit/>
          </a:bodyPr>
          <a:lstStyle/>
          <a:p>
            <a:r>
              <a:rPr lang="sv-SE" b="1" dirty="0">
                <a:latin typeface="Calibri" panose="020F0502020204030204" pitchFamily="34" charset="0"/>
                <a:ea typeface="Calibri" panose="020F0502020204030204" pitchFamily="34" charset="0"/>
                <a:cs typeface="Times New Roman" panose="02020603050405020304" pitchFamily="18" charset="0"/>
              </a:rPr>
              <a:t>Logotyper: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cs typeface="Times New Roman" panose="02020603050405020304" pitchFamily="18" charset="0"/>
              </a:rPr>
              <a:t>Grafiska element i namnrutan kan bestå både av vektorer och bilder, dessa ska antingen vara inbundna i dokumentet eller levereras som separat fil.</a:t>
            </a:r>
          </a:p>
          <a:p>
            <a:endParaRPr lang="sv-SE" sz="1400" dirty="0">
              <a:latin typeface="Calibri" panose="020F0502020204030204" pitchFamily="34" charset="0"/>
              <a:cs typeface="Times New Roman" panose="02020603050405020304" pitchFamily="18" charset="0"/>
            </a:endParaRPr>
          </a:p>
          <a:p>
            <a:pPr>
              <a:lnSpc>
                <a:spcPct val="107000"/>
              </a:lnSpc>
              <a:spcAft>
                <a:spcPts val="800"/>
              </a:spcAft>
            </a:pPr>
            <a:r>
              <a:rPr lang="sv-SE" sz="1400" dirty="0">
                <a:latin typeface="Calibri" panose="020F0502020204030204" pitchFamily="34" charset="0"/>
                <a:cs typeface="Times New Roman" panose="02020603050405020304" pitchFamily="18" charset="0"/>
              </a:rPr>
              <a:t>Fältet där logotypen placeras har ett dolt metadata för beställare. Det ska fyllas i för att andra system kan läsa den information som annars bara representeras som grafik.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kan det dolda metadatafältet göras synlig om logotyp saknas.</a:t>
            </a:r>
            <a:endParaRPr lang="sv-SE" sz="1400" dirty="0"/>
          </a:p>
        </p:txBody>
      </p:sp>
      <p:sp>
        <p:nvSpPr>
          <p:cNvPr id="9" name="Rektangel 8">
            <a:extLst>
              <a:ext uri="{FF2B5EF4-FFF2-40B4-BE49-F238E27FC236}">
                <a16:creationId xmlns:a16="http://schemas.microsoft.com/office/drawing/2014/main" id="{8F6D55B1-FF5F-47C8-8EA8-3EC0B76D8E60}"/>
              </a:ext>
            </a:extLst>
          </p:cNvPr>
          <p:cNvSpPr/>
          <p:nvPr/>
        </p:nvSpPr>
        <p:spPr>
          <a:xfrm>
            <a:off x="728659" y="3481402"/>
            <a:ext cx="2736835" cy="98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20F7DB8-CCF7-4B66-8C63-30AAE22738ED}"/>
              </a:ext>
            </a:extLst>
          </p:cNvPr>
          <p:cNvSpPr/>
          <p:nvPr/>
        </p:nvSpPr>
        <p:spPr>
          <a:xfrm>
            <a:off x="728660" y="3482380"/>
            <a:ext cx="2728127" cy="280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73D6887-0355-430A-B23F-C3C39A6C6BC2}"/>
              </a:ext>
            </a:extLst>
          </p:cNvPr>
          <p:cNvSpPr/>
          <p:nvPr/>
        </p:nvSpPr>
        <p:spPr>
          <a:xfrm>
            <a:off x="728656" y="3759440"/>
            <a:ext cx="2728130" cy="280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8CE1C2AB-9D97-476C-A76C-760A697FF68E}"/>
              </a:ext>
            </a:extLst>
          </p:cNvPr>
          <p:cNvSpPr/>
          <p:nvPr/>
        </p:nvSpPr>
        <p:spPr>
          <a:xfrm>
            <a:off x="728654" y="4042811"/>
            <a:ext cx="933456"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863A13C7-4599-42C7-8C99-5CC5487D19D4}"/>
              </a:ext>
            </a:extLst>
          </p:cNvPr>
          <p:cNvSpPr/>
          <p:nvPr/>
        </p:nvSpPr>
        <p:spPr>
          <a:xfrm>
            <a:off x="728653" y="4254093"/>
            <a:ext cx="933457"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8B43B5D9-FC4A-4C47-A62F-DCDCAFDD65BC}"/>
              </a:ext>
            </a:extLst>
          </p:cNvPr>
          <p:cNvSpPr/>
          <p:nvPr/>
        </p:nvSpPr>
        <p:spPr>
          <a:xfrm>
            <a:off x="1662113" y="4040941"/>
            <a:ext cx="1794673"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F9FE4BB-F886-485D-BAE4-55C0FE1BCD9B}"/>
              </a:ext>
            </a:extLst>
          </p:cNvPr>
          <p:cNvSpPr/>
          <p:nvPr/>
        </p:nvSpPr>
        <p:spPr>
          <a:xfrm>
            <a:off x="1662112" y="4253625"/>
            <a:ext cx="1794674"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6AB20C10-FB29-4D8F-BE66-4279C718F7FA}"/>
              </a:ext>
            </a:extLst>
          </p:cNvPr>
          <p:cNvSpPr/>
          <p:nvPr/>
        </p:nvSpPr>
        <p:spPr>
          <a:xfrm>
            <a:off x="3965097" y="406982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B579A2E0-7DE5-47A9-862A-90668432C108}"/>
              </a:ext>
            </a:extLst>
          </p:cNvPr>
          <p:cNvSpPr/>
          <p:nvPr/>
        </p:nvSpPr>
        <p:spPr>
          <a:xfrm>
            <a:off x="10315670" y="1924306"/>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2A70DF81-36F5-4BD8-9B47-E8A9413E1905}"/>
              </a:ext>
            </a:extLst>
          </p:cNvPr>
          <p:cNvSpPr/>
          <p:nvPr/>
        </p:nvSpPr>
        <p:spPr>
          <a:xfrm>
            <a:off x="10315670" y="2174852"/>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34ACA3C-6593-44B6-BC90-C442BBBCA509}"/>
              </a:ext>
            </a:extLst>
          </p:cNvPr>
          <p:cNvSpPr/>
          <p:nvPr/>
        </p:nvSpPr>
        <p:spPr>
          <a:xfrm>
            <a:off x="10315669" y="243750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A140F51-F8FB-4F1A-90A4-010DB8CF9758}"/>
              </a:ext>
            </a:extLst>
          </p:cNvPr>
          <p:cNvSpPr/>
          <p:nvPr/>
        </p:nvSpPr>
        <p:spPr>
          <a:xfrm>
            <a:off x="10315669" y="2688595"/>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E405041-63AF-4F68-BF8A-34FB1A084351}"/>
              </a:ext>
            </a:extLst>
          </p:cNvPr>
          <p:cNvSpPr/>
          <p:nvPr/>
        </p:nvSpPr>
        <p:spPr>
          <a:xfrm>
            <a:off x="10315669" y="2939141"/>
            <a:ext cx="1647727" cy="39074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EB8DA16-E6E5-475E-B021-CB82B33739F4}"/>
              </a:ext>
            </a:extLst>
          </p:cNvPr>
          <p:cNvSpPr/>
          <p:nvPr/>
        </p:nvSpPr>
        <p:spPr>
          <a:xfrm>
            <a:off x="10315669" y="3327588"/>
            <a:ext cx="1647727" cy="2621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87835C9-7FAE-4DC6-AAA3-3E9B1C938ADC}"/>
              </a:ext>
            </a:extLst>
          </p:cNvPr>
          <p:cNvSpPr/>
          <p:nvPr/>
        </p:nvSpPr>
        <p:spPr>
          <a:xfrm>
            <a:off x="10315669" y="3590061"/>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6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24" grpId="0" animBg="1"/>
      <p:bldP spid="25" grpId="0" animBg="1"/>
      <p:bldP spid="26" grpId="0" animBg="1"/>
      <p:bldP spid="27" grpId="0" animBg="1"/>
      <p:bldP spid="12"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DE7BEA77-B023-4F96-BC48-91B46EFE978E}"/>
              </a:ext>
            </a:extLst>
          </p:cNvPr>
          <p:cNvPicPr>
            <a:picLocks noChangeAspect="1"/>
          </p:cNvPicPr>
          <p:nvPr/>
        </p:nvPicPr>
        <p:blipFill>
          <a:blip r:embed="rId3"/>
          <a:stretch>
            <a:fillRect/>
          </a:stretch>
        </p:blipFill>
        <p:spPr>
          <a:xfrm>
            <a:off x="697590" y="157380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15. Ansvarig part</a:t>
            </a:r>
            <a:br>
              <a:rPr lang="sv-SE" dirty="0"/>
            </a:br>
            <a:r>
              <a:rPr lang="sv-SE" sz="1800" b="0" dirty="0" err="1">
                <a:solidFill>
                  <a:schemeClr val="bg1"/>
                </a:solidFill>
              </a:rPr>
              <a:t>Part</a:t>
            </a:r>
            <a:r>
              <a:rPr lang="sv-SE" sz="1800" b="0" dirty="0">
                <a:solidFill>
                  <a:schemeClr val="bg1"/>
                </a:solidFill>
              </a:rPr>
              <a:t> som levererat dokumentet</a:t>
            </a:r>
          </a:p>
        </p:txBody>
      </p:sp>
      <p:graphicFrame>
        <p:nvGraphicFramePr>
          <p:cNvPr id="4" name="Tabell 3">
            <a:extLst>
              <a:ext uri="{FF2B5EF4-FFF2-40B4-BE49-F238E27FC236}">
                <a16:creationId xmlns:a16="http://schemas.microsoft.com/office/drawing/2014/main" id="{C38CA1C3-41DD-4872-BEE5-26942D5007ED}"/>
              </a:ext>
            </a:extLst>
          </p:cNvPr>
          <p:cNvGraphicFramePr>
            <a:graphicFrameLocks noGrp="1"/>
          </p:cNvGraphicFramePr>
          <p:nvPr>
            <p:extLst>
              <p:ext uri="{D42A27DB-BD31-4B8C-83A1-F6EECF244321}">
                <p14:modId xmlns:p14="http://schemas.microsoft.com/office/powerpoint/2010/main" val="954079530"/>
              </p:ext>
            </p:extLst>
          </p:nvPr>
        </p:nvGraphicFramePr>
        <p:xfrm>
          <a:off x="3738148" y="1685914"/>
          <a:ext cx="8225250" cy="1743084"/>
        </p:xfrm>
        <a:graphic>
          <a:graphicData uri="http://schemas.openxmlformats.org/drawingml/2006/table">
            <a:tbl>
              <a:tblPr firstRow="1" firstCol="1" bandRow="1"/>
              <a:tblGrid>
                <a:gridCol w="1653002">
                  <a:extLst>
                    <a:ext uri="{9D8B030D-6E8A-4147-A177-3AD203B41FA5}">
                      <a16:colId xmlns:a16="http://schemas.microsoft.com/office/drawing/2014/main" val="2862710789"/>
                    </a:ext>
                  </a:extLst>
                </a:gridCol>
                <a:gridCol w="2343150">
                  <a:extLst>
                    <a:ext uri="{9D8B030D-6E8A-4147-A177-3AD203B41FA5}">
                      <a16:colId xmlns:a16="http://schemas.microsoft.com/office/drawing/2014/main" val="1791515358"/>
                    </a:ext>
                  </a:extLst>
                </a:gridCol>
                <a:gridCol w="2486025">
                  <a:extLst>
                    <a:ext uri="{9D8B030D-6E8A-4147-A177-3AD203B41FA5}">
                      <a16:colId xmlns:a16="http://schemas.microsoft.com/office/drawing/2014/main" val="1723126346"/>
                    </a:ext>
                  </a:extLst>
                </a:gridCol>
                <a:gridCol w="1743073">
                  <a:extLst>
                    <a:ext uri="{9D8B030D-6E8A-4147-A177-3AD203B41FA5}">
                      <a16:colId xmlns:a16="http://schemas.microsoft.com/office/drawing/2014/main" val="1308456711"/>
                    </a:ext>
                  </a:extLst>
                </a:gridCol>
              </a:tblGrid>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87406025"/>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Disciplin-Arkitekt (A1)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4820613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ANSVARIG_PART_FORETAG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Organisation, 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TIKAB</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85653316"/>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ANSVARIG_PART_TELEFON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Organisation, Telefonnummer (växel)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08-40904300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837570976"/>
                  </a:ext>
                </a:extLst>
              </a:tr>
              <a:tr h="310476">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ANSVARIG_PART_SKAPAD_AV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MARCUS BENGTSSON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6716577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ANSVARIG_PART_KONTAKTPERSON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22641607"/>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00379743"/>
                  </a:ext>
                </a:extLst>
              </a:tr>
            </a:tbl>
          </a:graphicData>
        </a:graphic>
      </p:graphicFrame>
      <p:sp>
        <p:nvSpPr>
          <p:cNvPr id="7" name="Rektangel 6">
            <a:extLst>
              <a:ext uri="{FF2B5EF4-FFF2-40B4-BE49-F238E27FC236}">
                <a16:creationId xmlns:a16="http://schemas.microsoft.com/office/drawing/2014/main" id="{AAC70AF9-13CE-45D2-873B-7E5569B63288}"/>
              </a:ext>
            </a:extLst>
          </p:cNvPr>
          <p:cNvSpPr/>
          <p:nvPr/>
        </p:nvSpPr>
        <p:spPr>
          <a:xfrm>
            <a:off x="3738148" y="3574121"/>
            <a:ext cx="6096000" cy="281231"/>
          </a:xfrm>
          <a:prstGeom prst="rect">
            <a:avLst/>
          </a:prstGeom>
        </p:spPr>
        <p:txBody>
          <a:bodyPr>
            <a:spAutoFit/>
          </a:bodyPr>
          <a:lstStyle/>
          <a:p>
            <a:pPr>
              <a:lnSpc>
                <a:spcPct val="107000"/>
              </a:lnSpc>
              <a:spcAft>
                <a:spcPts val="800"/>
              </a:spcAft>
            </a:pPr>
            <a:r>
              <a:rPr lang="sv-SE" sz="1200" dirty="0">
                <a:latin typeface="Calibri" panose="020F0502020204030204" pitchFamily="34" charset="0"/>
                <a:ea typeface="Calibri" panose="020F0502020204030204" pitchFamily="34" charset="0"/>
                <a:cs typeface="Times New Roman" panose="02020603050405020304" pitchFamily="18" charset="0"/>
              </a:rPr>
              <a:t>GODKÄND AV, </a:t>
            </a:r>
            <a:r>
              <a:rPr lang="sv-SE" sz="1200" i="1" dirty="0">
                <a:latin typeface="Calibri" panose="020F0502020204030204" pitchFamily="34" charset="0"/>
                <a:ea typeface="Calibri" panose="020F0502020204030204" pitchFamily="34" charset="0"/>
                <a:cs typeface="Times New Roman" panose="02020603050405020304" pitchFamily="18" charset="0"/>
              </a:rPr>
              <a:t>se godkännande process</a:t>
            </a: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8BDEAA90-FF88-40F4-8FA8-5B7212EEA522}"/>
              </a:ext>
            </a:extLst>
          </p:cNvPr>
          <p:cNvSpPr/>
          <p:nvPr/>
        </p:nvSpPr>
        <p:spPr>
          <a:xfrm>
            <a:off x="735806" y="4464427"/>
            <a:ext cx="2732390" cy="665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DBB6FBF9-E68D-4F4B-B4EB-5839AD0E5D21}"/>
              </a:ext>
            </a:extLst>
          </p:cNvPr>
          <p:cNvSpPr/>
          <p:nvPr/>
        </p:nvSpPr>
        <p:spPr>
          <a:xfrm>
            <a:off x="735806" y="4464427"/>
            <a:ext cx="920096"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6E5E159D-E7F3-4E00-B20F-220488EFED40}"/>
              </a:ext>
            </a:extLst>
          </p:cNvPr>
          <p:cNvSpPr/>
          <p:nvPr/>
        </p:nvSpPr>
        <p:spPr>
          <a:xfrm>
            <a:off x="1655903" y="4464427"/>
            <a:ext cx="1812292"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3629293D-A48A-4AF0-B25B-69408E29DEDE}"/>
              </a:ext>
            </a:extLst>
          </p:cNvPr>
          <p:cNvSpPr/>
          <p:nvPr/>
        </p:nvSpPr>
        <p:spPr>
          <a:xfrm>
            <a:off x="1647825" y="2162621"/>
            <a:ext cx="1333914" cy="2309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72FACB6F-5E72-42CE-BE98-0BB5472ED561}"/>
              </a:ext>
            </a:extLst>
          </p:cNvPr>
          <p:cNvSpPr/>
          <p:nvPr/>
        </p:nvSpPr>
        <p:spPr>
          <a:xfrm>
            <a:off x="735806" y="4910748"/>
            <a:ext cx="920096"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9012146-A890-4A7F-9FE0-A6A7385222C6}"/>
              </a:ext>
            </a:extLst>
          </p:cNvPr>
          <p:cNvSpPr/>
          <p:nvPr/>
        </p:nvSpPr>
        <p:spPr>
          <a:xfrm>
            <a:off x="1655904" y="4688874"/>
            <a:ext cx="1812292"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94CEA941-B25A-49A1-ADF5-7AADE888FF40}"/>
              </a:ext>
            </a:extLst>
          </p:cNvPr>
          <p:cNvSpPr/>
          <p:nvPr/>
        </p:nvSpPr>
        <p:spPr>
          <a:xfrm>
            <a:off x="1655904" y="4907667"/>
            <a:ext cx="1812292"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1C6157C-8AB1-4C96-A5FC-5FFAEC0E36C3}"/>
              </a:ext>
            </a:extLst>
          </p:cNvPr>
          <p:cNvSpPr/>
          <p:nvPr/>
        </p:nvSpPr>
        <p:spPr>
          <a:xfrm>
            <a:off x="10211183" y="1921073"/>
            <a:ext cx="1752215" cy="2506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3BF3DD60-342E-4E3B-AC0A-E37E37CB92B6}"/>
              </a:ext>
            </a:extLst>
          </p:cNvPr>
          <p:cNvSpPr/>
          <p:nvPr/>
        </p:nvSpPr>
        <p:spPr>
          <a:xfrm>
            <a:off x="10211183" y="2171701"/>
            <a:ext cx="1752215"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30501C79-EA6C-4455-888C-F076476C68F1}"/>
              </a:ext>
            </a:extLst>
          </p:cNvPr>
          <p:cNvSpPr/>
          <p:nvPr/>
        </p:nvSpPr>
        <p:spPr>
          <a:xfrm>
            <a:off x="10211183" y="2393574"/>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826A11B-346E-4CFA-B1F0-1625175A071B}"/>
              </a:ext>
            </a:extLst>
          </p:cNvPr>
          <p:cNvSpPr/>
          <p:nvPr/>
        </p:nvSpPr>
        <p:spPr>
          <a:xfrm>
            <a:off x="10211183" y="2638528"/>
            <a:ext cx="1752215" cy="30611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19ADFDAF-C54D-421C-A44B-5C5660676E14}"/>
              </a:ext>
            </a:extLst>
          </p:cNvPr>
          <p:cNvSpPr/>
          <p:nvPr/>
        </p:nvSpPr>
        <p:spPr>
          <a:xfrm>
            <a:off x="10211182" y="2941023"/>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535C5C31-C9BE-48DD-B065-59A86C1540C7}"/>
              </a:ext>
            </a:extLst>
          </p:cNvPr>
          <p:cNvSpPr/>
          <p:nvPr/>
        </p:nvSpPr>
        <p:spPr>
          <a:xfrm>
            <a:off x="10211181" y="3185011"/>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069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83AF286C-CE40-493A-9C80-BBC81DC13655}"/>
              </a:ext>
            </a:extLst>
          </p:cNvPr>
          <p:cNvPicPr>
            <a:picLocks noChangeAspect="1"/>
          </p:cNvPicPr>
          <p:nvPr/>
        </p:nvPicPr>
        <p:blipFill>
          <a:blip r:embed="rId3"/>
          <a:stretch>
            <a:fillRect/>
          </a:stretch>
        </p:blipFill>
        <p:spPr>
          <a:xfrm>
            <a:off x="694415" y="160174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16.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10" name="Rektangel 9">
            <a:extLst>
              <a:ext uri="{FF2B5EF4-FFF2-40B4-BE49-F238E27FC236}">
                <a16:creationId xmlns:a16="http://schemas.microsoft.com/office/drawing/2014/main" id="{83DDC0C6-7CC4-499C-9B08-46C444D6B6A7}"/>
              </a:ext>
            </a:extLst>
          </p:cNvPr>
          <p:cNvSpPr/>
          <p:nvPr/>
        </p:nvSpPr>
        <p:spPr>
          <a:xfrm>
            <a:off x="730249" y="4489156"/>
            <a:ext cx="2735172" cy="654344"/>
          </a:xfrm>
          <a:prstGeom prst="rect">
            <a:avLst/>
          </a:prstGeom>
          <a:solidFill>
            <a:schemeClr val="bg1">
              <a:alpha val="1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A9A576ED-F356-417F-AA0B-344C5EE1C94F}"/>
              </a:ext>
            </a:extLst>
          </p:cNvPr>
          <p:cNvSpPr/>
          <p:nvPr/>
        </p:nvSpPr>
        <p:spPr>
          <a:xfrm>
            <a:off x="1663700" y="2191200"/>
            <a:ext cx="1317100" cy="22419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8" name="Tabell 7">
            <a:extLst>
              <a:ext uri="{FF2B5EF4-FFF2-40B4-BE49-F238E27FC236}">
                <a16:creationId xmlns:a16="http://schemas.microsoft.com/office/drawing/2014/main" id="{837028C1-F036-48BA-AB7C-95DDD710BAB4}"/>
              </a:ext>
            </a:extLst>
          </p:cNvPr>
          <p:cNvGraphicFramePr>
            <a:graphicFrameLocks noGrp="1"/>
          </p:cNvGraphicFramePr>
          <p:nvPr>
            <p:extLst>
              <p:ext uri="{D42A27DB-BD31-4B8C-83A1-F6EECF244321}">
                <p14:modId xmlns:p14="http://schemas.microsoft.com/office/powerpoint/2010/main" val="1424173125"/>
              </p:ext>
            </p:extLst>
          </p:nvPr>
        </p:nvGraphicFramePr>
        <p:xfrm>
          <a:off x="4226171" y="1697040"/>
          <a:ext cx="4609716" cy="4709767"/>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3231794">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DISCIPLIN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A1 = arkitekt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K1 = konstruktör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E1…..</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FÖRETAG</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UPPDRAGSNUMMER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leverantörens interna</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SKAPAD AV</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KONTAKPERSON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804263">
                <a:tc>
                  <a:txBody>
                    <a:bodyPr/>
                    <a:lstStyle/>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11" name="Rektangel 10">
            <a:extLst>
              <a:ext uri="{FF2B5EF4-FFF2-40B4-BE49-F238E27FC236}">
                <a16:creationId xmlns:a16="http://schemas.microsoft.com/office/drawing/2014/main" id="{437420D6-A050-473C-85E8-49033F4876F2}"/>
              </a:ext>
            </a:extLst>
          </p:cNvPr>
          <p:cNvSpPr/>
          <p:nvPr/>
        </p:nvSpPr>
        <p:spPr>
          <a:xfrm>
            <a:off x="4226171" y="168687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FC5EF03C-ED9A-4447-8F82-0671D96BB4C8}"/>
              </a:ext>
            </a:extLst>
          </p:cNvPr>
          <p:cNvSpPr/>
          <p:nvPr/>
        </p:nvSpPr>
        <p:spPr>
          <a:xfrm>
            <a:off x="730249" y="4489156"/>
            <a:ext cx="927057" cy="2111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175B93ED-043D-40D6-853A-E631D584858F}"/>
              </a:ext>
            </a:extLst>
          </p:cNvPr>
          <p:cNvSpPr/>
          <p:nvPr/>
        </p:nvSpPr>
        <p:spPr>
          <a:xfrm>
            <a:off x="730249" y="4702699"/>
            <a:ext cx="927057" cy="218006"/>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CBD3AD9-7E25-41AD-A1BF-4DF7E6B9D0A6}"/>
              </a:ext>
            </a:extLst>
          </p:cNvPr>
          <p:cNvSpPr/>
          <p:nvPr/>
        </p:nvSpPr>
        <p:spPr>
          <a:xfrm>
            <a:off x="730248" y="4929546"/>
            <a:ext cx="933452" cy="2168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FE5ADDE-38E0-4B24-80F7-E0D6F0B01B41}"/>
              </a:ext>
            </a:extLst>
          </p:cNvPr>
          <p:cNvSpPr/>
          <p:nvPr/>
        </p:nvSpPr>
        <p:spPr>
          <a:xfrm>
            <a:off x="4226171" y="4026735"/>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D52BB74-9B21-4004-8932-F9EF6464D7BF}"/>
              </a:ext>
            </a:extLst>
          </p:cNvPr>
          <p:cNvSpPr/>
          <p:nvPr/>
        </p:nvSpPr>
        <p:spPr>
          <a:xfrm>
            <a:off x="4226171" y="4634933"/>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AD4E2806-3797-4166-96D1-FF00D5148C6D}"/>
              </a:ext>
            </a:extLst>
          </p:cNvPr>
          <p:cNvSpPr/>
          <p:nvPr/>
        </p:nvSpPr>
        <p:spPr>
          <a:xfrm>
            <a:off x="4226171" y="5217801"/>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3D96116-D456-4EA7-968A-F1A06C4AA7F0}"/>
              </a:ext>
            </a:extLst>
          </p:cNvPr>
          <p:cNvSpPr/>
          <p:nvPr/>
        </p:nvSpPr>
        <p:spPr>
          <a:xfrm>
            <a:off x="4226171" y="2867426"/>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1F7388BC-F36F-4147-A31A-C0DCB9534C72}"/>
              </a:ext>
            </a:extLst>
          </p:cNvPr>
          <p:cNvSpPr/>
          <p:nvPr/>
        </p:nvSpPr>
        <p:spPr>
          <a:xfrm>
            <a:off x="4226171" y="3443867"/>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B633218-5BD5-43DC-8960-3F6A21C12799}"/>
              </a:ext>
            </a:extLst>
          </p:cNvPr>
          <p:cNvSpPr/>
          <p:nvPr/>
        </p:nvSpPr>
        <p:spPr>
          <a:xfrm>
            <a:off x="1657308" y="4495249"/>
            <a:ext cx="1808113" cy="204583"/>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12DD5A10-E467-4E6F-AD19-AA97C2C4EC08}"/>
              </a:ext>
            </a:extLst>
          </p:cNvPr>
          <p:cNvSpPr/>
          <p:nvPr/>
        </p:nvSpPr>
        <p:spPr>
          <a:xfrm>
            <a:off x="1657308" y="4699831"/>
            <a:ext cx="1808113" cy="226847"/>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C1868F58-844E-4826-BA43-ED8334A492A5}"/>
              </a:ext>
            </a:extLst>
          </p:cNvPr>
          <p:cNvSpPr/>
          <p:nvPr/>
        </p:nvSpPr>
        <p:spPr>
          <a:xfrm>
            <a:off x="1657307" y="4925982"/>
            <a:ext cx="1808113" cy="212434"/>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3D089278-754A-4B01-AF0A-43CC5813D401}"/>
              </a:ext>
            </a:extLst>
          </p:cNvPr>
          <p:cNvSpPr/>
          <p:nvPr/>
        </p:nvSpPr>
        <p:spPr>
          <a:xfrm>
            <a:off x="4226171" y="6125576"/>
            <a:ext cx="6096000" cy="281231"/>
          </a:xfrm>
          <a:prstGeom prst="rect">
            <a:avLst/>
          </a:prstGeom>
        </p:spPr>
        <p:txBody>
          <a:bodyPr>
            <a:spAutoFit/>
          </a:bodyPr>
          <a:lstStyle/>
          <a:p>
            <a:pPr>
              <a:lnSpc>
                <a:spcPct val="107000"/>
              </a:lnSpc>
              <a:spcAft>
                <a:spcPts val="800"/>
              </a:spcAft>
            </a:pPr>
            <a:r>
              <a:rPr lang="sv-SE" sz="1200" dirty="0">
                <a:latin typeface="Calibri" panose="020F0502020204030204" pitchFamily="34" charset="0"/>
                <a:ea typeface="Calibri" panose="020F0502020204030204" pitchFamily="34" charset="0"/>
                <a:cs typeface="Times New Roman" panose="02020603050405020304" pitchFamily="18" charset="0"/>
              </a:rPr>
              <a:t>GODKÄND AV, </a:t>
            </a:r>
            <a:r>
              <a:rPr lang="sv-SE" sz="1200" i="1" dirty="0">
                <a:latin typeface="Calibri" panose="020F0502020204030204" pitchFamily="34" charset="0"/>
                <a:ea typeface="Calibri" panose="020F0502020204030204" pitchFamily="34" charset="0"/>
                <a:cs typeface="Times New Roman" panose="02020603050405020304" pitchFamily="18" charset="0"/>
              </a:rPr>
              <a:t>se godkännande process</a:t>
            </a: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7" name="Tabell 26">
            <a:extLst>
              <a:ext uri="{FF2B5EF4-FFF2-40B4-BE49-F238E27FC236}">
                <a16:creationId xmlns:a16="http://schemas.microsoft.com/office/drawing/2014/main" id="{8B71E983-07ED-417E-B5F5-B9F1BD37C5FE}"/>
              </a:ext>
            </a:extLst>
          </p:cNvPr>
          <p:cNvGraphicFramePr>
            <a:graphicFrameLocks noGrp="1"/>
          </p:cNvGraphicFramePr>
          <p:nvPr>
            <p:extLst>
              <p:ext uri="{D42A27DB-BD31-4B8C-83A1-F6EECF244321}">
                <p14:modId xmlns:p14="http://schemas.microsoft.com/office/powerpoint/2010/main" val="1703116443"/>
              </p:ext>
            </p:extLst>
          </p:nvPr>
        </p:nvGraphicFramePr>
        <p:xfrm>
          <a:off x="6243063" y="1881175"/>
          <a:ext cx="4609716" cy="4433076"/>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3224257">
                <a:tc>
                  <a:txBody>
                    <a:bodyPr/>
                    <a:lstStyle/>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(rekommendation för att särskilja flera konsulter inom samma disciplin)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(vid behov adderas avdelning)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(växel)</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(leverantörens primära kontakt kring dokumentet eller projektet)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23279">
                <a:tc>
                  <a:txBody>
                    <a:bodyPr/>
                    <a:lstStyle/>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Tree>
    <p:extLst>
      <p:ext uri="{BB962C8B-B14F-4D97-AF65-F5344CB8AC3E}">
        <p14:creationId xmlns:p14="http://schemas.microsoft.com/office/powerpoint/2010/main" val="1147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9"/>
            <a:ext cx="6166587" cy="4409682"/>
          </a:xfrm>
          <a:solidFill>
            <a:schemeClr val="bg1"/>
          </a:solidFill>
        </p:spPr>
        <p:txBody>
          <a:bodyPr/>
          <a:lstStyle/>
          <a:p>
            <a:pPr marL="457200" indent="-457200">
              <a:buFont typeface="+mj-lt"/>
              <a:buAutoNum type="arabicPeriod"/>
            </a:pPr>
            <a:r>
              <a:rPr lang="sv-SE" sz="1400" dirty="0">
                <a:solidFill>
                  <a:schemeClr val="tx1"/>
                </a:solidFill>
                <a:hlinkClick r:id="rId3" action="ppaction://hlinksldjump"/>
              </a:rPr>
              <a:t>Namnruta i handlingar</a:t>
            </a:r>
            <a:r>
              <a:rPr lang="sv-SE" sz="1400" dirty="0">
                <a:solidFill>
                  <a:schemeClr val="tx1"/>
                </a:solidFill>
              </a:rPr>
              <a:t>				 </a:t>
            </a:r>
          </a:p>
          <a:p>
            <a:pPr marL="457200" indent="-457200">
              <a:buFont typeface="+mj-lt"/>
              <a:buAutoNum type="arabicPeriod"/>
            </a:pPr>
            <a:r>
              <a:rPr lang="sv-SE" sz="1400" dirty="0">
                <a:solidFill>
                  <a:schemeClr val="tx1"/>
                </a:solidFill>
                <a:hlinkClick r:id="rId4" action="ppaction://hlinksldjump"/>
              </a:rPr>
              <a:t>Process kring handlingar </a:t>
            </a:r>
            <a:r>
              <a:rPr lang="sv-SE" sz="1400" dirty="0">
                <a:solidFill>
                  <a:schemeClr val="tx1"/>
                </a:solidFill>
              </a:rPr>
              <a:t>				 </a:t>
            </a:r>
          </a:p>
          <a:p>
            <a:pPr marL="457200" indent="-457200">
              <a:buFont typeface="+mj-lt"/>
              <a:buAutoNum type="arabicPeriod"/>
            </a:pPr>
            <a:r>
              <a:rPr lang="sv-SE" sz="1400" dirty="0">
                <a:solidFill>
                  <a:schemeClr val="tx1"/>
                </a:solidFill>
                <a:hlinkClick r:id="rId5" action="ppaction://hlinksldjump"/>
              </a:rPr>
              <a:t>Namnruta framtagen av BEAst </a:t>
            </a:r>
            <a:r>
              <a:rPr lang="sv-SE" sz="1400" dirty="0">
                <a:solidFill>
                  <a:schemeClr val="tx1"/>
                </a:solidFill>
              </a:rPr>
              <a:t>			</a:t>
            </a:r>
          </a:p>
          <a:p>
            <a:pPr marL="457200" indent="-457200">
              <a:buFont typeface="+mj-lt"/>
              <a:buAutoNum type="arabicPeriod"/>
            </a:pPr>
            <a:r>
              <a:rPr lang="sv-SE" sz="1400" dirty="0">
                <a:solidFill>
                  <a:schemeClr val="tx1"/>
                </a:solidFill>
                <a:hlinkClick r:id="rId6" action="ppaction://hlinksldjump"/>
              </a:rPr>
              <a:t>Namnrutans huvudfunktioner	</a:t>
            </a:r>
            <a:r>
              <a:rPr lang="sv-SE" sz="1400" dirty="0">
                <a:solidFill>
                  <a:schemeClr val="tx1"/>
                </a:solidFill>
              </a:rPr>
              <a:t>			</a:t>
            </a:r>
          </a:p>
          <a:p>
            <a:pPr marL="457200" indent="-457200">
              <a:buFont typeface="+mj-lt"/>
              <a:buAutoNum type="arabicPeriod"/>
            </a:pPr>
            <a:r>
              <a:rPr lang="sv-SE" sz="1400" dirty="0">
                <a:solidFill>
                  <a:schemeClr val="tx1"/>
                </a:solidFill>
                <a:hlinkClick r:id="rId7" action="ppaction://hlinksldjump"/>
              </a:rPr>
              <a:t>Gruppering av metadata </a:t>
            </a:r>
            <a:endParaRPr lang="sv-SE" sz="1400" dirty="0">
              <a:solidFill>
                <a:schemeClr val="tx1"/>
              </a:solidFill>
            </a:endParaRPr>
          </a:p>
          <a:p>
            <a:pPr marL="457200" indent="-457200">
              <a:buFont typeface="+mj-lt"/>
              <a:buAutoNum type="arabicPeriod"/>
            </a:pPr>
            <a:r>
              <a:rPr lang="sv-SE" sz="1400" dirty="0">
                <a:solidFill>
                  <a:schemeClr val="tx1"/>
                </a:solidFill>
                <a:hlinkClick r:id="rId8" action="ppaction://hlinksldjump"/>
              </a:rPr>
              <a:t>Namnruta och termlista</a:t>
            </a:r>
            <a:endParaRPr lang="sv-SE" sz="1400" dirty="0">
              <a:solidFill>
                <a:schemeClr val="tx1"/>
              </a:solidFill>
            </a:endParaRPr>
          </a:p>
          <a:p>
            <a:pPr marL="457200" indent="-457200">
              <a:buFont typeface="+mj-lt"/>
              <a:buAutoNum type="arabicPeriod"/>
            </a:pPr>
            <a:r>
              <a:rPr lang="sv-SE" sz="1400" dirty="0">
                <a:solidFill>
                  <a:schemeClr val="tx1"/>
                </a:solidFill>
                <a:hlinkClick r:id="rId9" action="ppaction://hlinksldjump"/>
              </a:rPr>
              <a:t>Termlista utöver namnrutan</a:t>
            </a:r>
            <a:endParaRPr lang="sv-SE" sz="1400" dirty="0">
              <a:solidFill>
                <a:schemeClr val="tx1"/>
              </a:solidFill>
            </a:endParaRPr>
          </a:p>
          <a:p>
            <a:pPr marL="457200" indent="-457200">
              <a:buFont typeface="+mj-lt"/>
              <a:buAutoNum type="arabicPeriod"/>
            </a:pPr>
            <a:r>
              <a:rPr lang="sv-SE" sz="1400" dirty="0">
                <a:solidFill>
                  <a:schemeClr val="tx1"/>
                </a:solidFill>
                <a:hlinkClick r:id="rId10" action="ppaction://hlinksldjump"/>
              </a:rPr>
              <a:t>Namnrutan, här sker förändringar</a:t>
            </a:r>
            <a:endParaRPr lang="sv-SE" sz="1400" dirty="0">
              <a:solidFill>
                <a:schemeClr val="tx1"/>
              </a:solidFill>
            </a:endParaRPr>
          </a:p>
          <a:p>
            <a:pPr marL="457200" indent="-457200">
              <a:buFont typeface="+mj-lt"/>
              <a:buAutoNum type="arabicPeriod"/>
            </a:pPr>
            <a:r>
              <a:rPr lang="sv-SE" sz="1400" dirty="0">
                <a:solidFill>
                  <a:schemeClr val="tx1"/>
                </a:solidFill>
                <a:hlinkClick r:id="rId11" action="ppaction://hlinksldjump"/>
              </a:rPr>
              <a:t>Orienteringsfigur/hänvisningar </a:t>
            </a:r>
            <a:endParaRPr lang="sv-SE" sz="1400" dirty="0">
              <a:solidFill>
                <a:schemeClr val="tx1"/>
              </a:solidFill>
            </a:endParaRPr>
          </a:p>
          <a:p>
            <a:pPr marL="457200" indent="-457200">
              <a:buFont typeface="+mj-lt"/>
              <a:buAutoNum type="arabicPeriod"/>
            </a:pPr>
            <a:r>
              <a:rPr lang="sv-SE" sz="1400" dirty="0">
                <a:solidFill>
                  <a:schemeClr val="tx1"/>
                </a:solidFill>
                <a:hlinkClick r:id="rId12" action="ppaction://hlinksldjump"/>
              </a:rPr>
              <a:t>Godkännande processen - all data hanteras i namnrutan</a:t>
            </a:r>
            <a:endParaRPr lang="sv-SE" sz="1400" dirty="0">
              <a:solidFill>
                <a:schemeClr val="tx1"/>
              </a:solidFill>
            </a:endParaRPr>
          </a:p>
          <a:p>
            <a:pPr marL="457200" indent="-457200">
              <a:buFont typeface="+mj-lt"/>
              <a:buAutoNum type="arabicPeriod"/>
            </a:pPr>
            <a:r>
              <a:rPr lang="sv-SE" sz="1400" dirty="0">
                <a:solidFill>
                  <a:schemeClr val="tx1"/>
                </a:solidFill>
                <a:hlinkClick r:id="rId13" action="ppaction://hlinksldjump"/>
              </a:rPr>
              <a:t>Godkännande processen - status </a:t>
            </a:r>
            <a:endParaRPr lang="sv-SE" sz="1400" dirty="0">
              <a:solidFill>
                <a:schemeClr val="tx1"/>
              </a:solidFill>
            </a:endParaRPr>
          </a:p>
          <a:p>
            <a:pPr marL="457200" indent="-457200">
              <a:buFont typeface="+mj-lt"/>
              <a:buAutoNum type="arabicPeriod"/>
            </a:pPr>
            <a:r>
              <a:rPr lang="sv-SE" sz="1400" dirty="0">
                <a:solidFill>
                  <a:schemeClr val="tx1"/>
                </a:solidFill>
                <a:hlinkClick r:id="rId14" action="ppaction://hlinksldjump"/>
              </a:rPr>
              <a:t>Godkännande processen - skede</a:t>
            </a:r>
            <a:r>
              <a:rPr lang="sv-SE" sz="1400" dirty="0">
                <a:solidFill>
                  <a:schemeClr val="tx1"/>
                </a:solidFill>
              </a:rPr>
              <a:t>	</a:t>
            </a:r>
          </a:p>
          <a:p>
            <a:pPr marL="457200" indent="-457200">
              <a:buFont typeface="+mj-lt"/>
              <a:buAutoNum type="arabicPeriod"/>
            </a:pPr>
            <a:r>
              <a:rPr lang="sv-SE" sz="1400" dirty="0">
                <a:solidFill>
                  <a:schemeClr val="tx1"/>
                </a:solidFill>
                <a:hlinkClick r:id="rId15" action="ppaction://hlinksldjump"/>
              </a:rPr>
              <a:t>Godkännande processen - datum - godkänd av</a:t>
            </a:r>
            <a:r>
              <a:rPr lang="sv-SE" sz="1600" dirty="0"/>
              <a:t>	</a:t>
            </a:r>
            <a:br>
              <a:rPr lang="sv-SE" sz="1600" dirty="0"/>
            </a:br>
            <a:br>
              <a:rPr lang="sv-SE" sz="1600" dirty="0"/>
            </a:br>
            <a:endParaRPr lang="sv-SE" dirty="0"/>
          </a:p>
          <a:p>
            <a:pPr marL="0" indent="0">
              <a:buNone/>
            </a:pPr>
            <a:endParaRPr lang="sv-SE" dirty="0"/>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Namnruta i handlingar</a:t>
            </a:r>
            <a:br>
              <a:rPr lang="sv-SE" dirty="0">
                <a:solidFill>
                  <a:srgbClr val="FFFFFF"/>
                </a:solidFill>
              </a:rPr>
            </a:br>
            <a:r>
              <a:rPr lang="sv-SE" sz="1800" b="0" dirty="0">
                <a:solidFill>
                  <a:srgbClr val="FFFFFF"/>
                </a:solidFill>
              </a:rPr>
              <a:t>Index</a:t>
            </a:r>
            <a:endParaRPr lang="sv-SE" sz="1800" dirty="0">
              <a:solidFill>
                <a:schemeClr val="bg1"/>
              </a:solidFill>
            </a:endParaRPr>
          </a:p>
        </p:txBody>
      </p:sp>
      <p:sp>
        <p:nvSpPr>
          <p:cNvPr id="7" name="Platshållare för innehåll 4">
            <a:extLst>
              <a:ext uri="{FF2B5EF4-FFF2-40B4-BE49-F238E27FC236}">
                <a16:creationId xmlns:a16="http://schemas.microsoft.com/office/drawing/2014/main" id="{C1CA7AC3-A2F3-4C33-8A20-7CF0978BDCC5}"/>
              </a:ext>
            </a:extLst>
          </p:cNvPr>
          <p:cNvSpPr txBox="1">
            <a:spLocks/>
          </p:cNvSpPr>
          <p:nvPr/>
        </p:nvSpPr>
        <p:spPr bwMode="auto">
          <a:xfrm>
            <a:off x="5803380" y="1743468"/>
            <a:ext cx="5655196" cy="4000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buFont typeface="+mj-lt"/>
              <a:buAutoNum type="arabicPeriod" startAt="14"/>
            </a:pPr>
            <a:r>
              <a:rPr lang="sv-SE" sz="1400" dirty="0">
                <a:solidFill>
                  <a:schemeClr val="tx1"/>
                </a:solidFill>
                <a:hlinkClick r:id="rId16" action="ppaction://hlinksldjump"/>
              </a:rPr>
              <a:t>Beställare/projektinformation</a:t>
            </a:r>
            <a:endParaRPr lang="sv-SE" sz="1400" dirty="0">
              <a:solidFill>
                <a:schemeClr val="tx1"/>
              </a:solidFill>
            </a:endParaRPr>
          </a:p>
          <a:p>
            <a:pPr marL="342900" indent="-342900">
              <a:buAutoNum type="arabicPeriod" startAt="14"/>
            </a:pPr>
            <a:r>
              <a:rPr lang="sv-SE" sz="1400" dirty="0">
                <a:solidFill>
                  <a:schemeClr val="tx1"/>
                </a:solidFill>
                <a:hlinkClick r:id="rId17"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Beskrivande innehåll - specifik metadata för innehåll </a:t>
            </a:r>
            <a:endParaRPr lang="sv-SE" sz="1400" dirty="0">
              <a:solidFill>
                <a:schemeClr val="tx1"/>
              </a:solidFill>
            </a:endParaRPr>
          </a:p>
          <a:p>
            <a:pPr marL="342900" indent="-342900">
              <a:buAutoNum type="arabicPeriod" startAt="14"/>
            </a:pPr>
            <a:r>
              <a:rPr lang="sv-SE" sz="1400" dirty="0">
                <a:solidFill>
                  <a:schemeClr val="tx1"/>
                </a:solidFill>
                <a:hlinkClick r:id="rId19" action="ppaction://hlinksldjump"/>
              </a:rPr>
              <a:t>Fastighets/anläggningsstruktur</a:t>
            </a:r>
            <a:endParaRPr lang="sv-SE" sz="1400" dirty="0">
              <a:solidFill>
                <a:schemeClr val="tx1"/>
              </a:solidFill>
            </a:endParaRPr>
          </a:p>
          <a:p>
            <a:pPr marL="342900" indent="-342900">
              <a:buAutoNum type="arabicPeriod" startAt="14"/>
            </a:pPr>
            <a:r>
              <a:rPr lang="sv-SE" sz="1400" dirty="0">
                <a:solidFill>
                  <a:schemeClr val="tx1"/>
                </a:solidFill>
                <a:hlinkClick r:id="rId20" action="ppaction://hlinksldjump"/>
              </a:rPr>
              <a:t>Fastighets/anläggningsstruktur </a:t>
            </a:r>
            <a:endParaRPr lang="sv-SE" sz="1400" dirty="0">
              <a:solidFill>
                <a:schemeClr val="tx1"/>
              </a:solidFill>
            </a:endParaRPr>
          </a:p>
          <a:p>
            <a:pPr marL="342900" indent="-342900">
              <a:buAutoNum type="arabicPeriod" startAt="14"/>
            </a:pPr>
            <a:r>
              <a:rPr lang="sv-SE" sz="1400" dirty="0">
                <a:solidFill>
                  <a:schemeClr val="tx1"/>
                </a:solidFill>
                <a:hlinkClick r:id="rId21" action="ppaction://hlinksldjump"/>
              </a:rPr>
              <a:t>Förändringar mot tidigare</a:t>
            </a:r>
            <a:r>
              <a:rPr lang="sv-SE" sz="1400" dirty="0">
                <a:solidFill>
                  <a:schemeClr val="tx1"/>
                </a:solidFill>
              </a:rPr>
              <a:t>					</a:t>
            </a:r>
            <a:r>
              <a:rPr lang="sv-SE" sz="1400" dirty="0"/>
              <a:t>			</a:t>
            </a:r>
            <a:br>
              <a:rPr lang="sv-SE" sz="1400" dirty="0"/>
            </a:br>
            <a:r>
              <a:rPr lang="sv-SE" sz="1400" dirty="0">
                <a:hlinkClick r:id="rId22" action="ppaction://hlinksldjump"/>
              </a:rPr>
              <a:t>Hänvisningar till andra anvisningar och standarder</a:t>
            </a:r>
            <a:endParaRPr lang="sv-SE" sz="1400" b="1"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021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dobjekt 38">
            <a:extLst>
              <a:ext uri="{FF2B5EF4-FFF2-40B4-BE49-F238E27FC236}">
                <a16:creationId xmlns:a16="http://schemas.microsoft.com/office/drawing/2014/main" id="{4186CD32-D950-467C-BF8B-B240BFFF02D7}"/>
              </a:ext>
            </a:extLst>
          </p:cNvPr>
          <p:cNvPicPr>
            <a:picLocks noChangeAspect="1"/>
          </p:cNvPicPr>
          <p:nvPr/>
        </p:nvPicPr>
        <p:blipFill>
          <a:blip r:embed="rId3"/>
          <a:stretch>
            <a:fillRect/>
          </a:stretch>
        </p:blipFill>
        <p:spPr>
          <a:xfrm>
            <a:off x="696369" y="1593810"/>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2" name="Platshållare för bildnummer 1"/>
          <p:cNvSpPr>
            <a:spLocks noGrp="1"/>
          </p:cNvSpPr>
          <p:nvPr>
            <p:ph type="sldNum" sz="quarter" idx="12"/>
          </p:nvPr>
        </p:nvSpPr>
        <p:spPr>
          <a:xfrm>
            <a:off x="352996" y="6478886"/>
            <a:ext cx="441014" cy="2598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0D549-03C4-4A74-B682-D40A99E2A429}" type="slidenum">
              <a:rPr kumimoji="0" lang="sv-SE"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17. Beskrivande innehåll</a:t>
            </a:r>
            <a:br>
              <a:rPr lang="sv-SE" dirty="0"/>
            </a:br>
            <a:r>
              <a:rPr lang="sv-SE" sz="1800" b="0" dirty="0">
                <a:solidFill>
                  <a:schemeClr val="bg1"/>
                </a:solidFill>
              </a:rPr>
              <a:t>Specifik metadata för innehåll</a:t>
            </a:r>
          </a:p>
        </p:txBody>
      </p:sp>
      <p:sp>
        <p:nvSpPr>
          <p:cNvPr id="10" name="Rektangel 9">
            <a:extLst>
              <a:ext uri="{FF2B5EF4-FFF2-40B4-BE49-F238E27FC236}">
                <a16:creationId xmlns:a16="http://schemas.microsoft.com/office/drawing/2014/main" id="{83DDC0C6-7CC4-499C-9B08-46C444D6B6A7}"/>
              </a:ext>
            </a:extLst>
          </p:cNvPr>
          <p:cNvSpPr/>
          <p:nvPr/>
        </p:nvSpPr>
        <p:spPr>
          <a:xfrm>
            <a:off x="731044" y="5118939"/>
            <a:ext cx="2730903" cy="138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 name="Tabell 3">
            <a:extLst>
              <a:ext uri="{FF2B5EF4-FFF2-40B4-BE49-F238E27FC236}">
                <a16:creationId xmlns:a16="http://schemas.microsoft.com/office/drawing/2014/main" id="{383ED77E-FCF8-4DE6-816E-E855E1B78B8D}"/>
              </a:ext>
            </a:extLst>
          </p:cNvPr>
          <p:cNvGraphicFramePr>
            <a:graphicFrameLocks noGrp="1"/>
          </p:cNvGraphicFramePr>
          <p:nvPr>
            <p:extLst>
              <p:ext uri="{D42A27DB-BD31-4B8C-83A1-F6EECF244321}">
                <p14:modId xmlns:p14="http://schemas.microsoft.com/office/powerpoint/2010/main" val="2351561690"/>
              </p:ext>
            </p:extLst>
          </p:nvPr>
        </p:nvGraphicFramePr>
        <p:xfrm>
          <a:off x="3811144" y="1746206"/>
          <a:ext cx="8152255" cy="3610139"/>
        </p:xfrm>
        <a:graphic>
          <a:graphicData uri="http://schemas.openxmlformats.org/drawingml/2006/table">
            <a:tbl>
              <a:tblPr firstRow="1" firstCol="1" bandRow="1"/>
              <a:tblGrid>
                <a:gridCol w="1037081">
                  <a:extLst>
                    <a:ext uri="{9D8B030D-6E8A-4147-A177-3AD203B41FA5}">
                      <a16:colId xmlns:a16="http://schemas.microsoft.com/office/drawing/2014/main" val="1043508744"/>
                    </a:ext>
                  </a:extLst>
                </a:gridCol>
                <a:gridCol w="1590675">
                  <a:extLst>
                    <a:ext uri="{9D8B030D-6E8A-4147-A177-3AD203B41FA5}">
                      <a16:colId xmlns:a16="http://schemas.microsoft.com/office/drawing/2014/main" val="2754824024"/>
                    </a:ext>
                  </a:extLst>
                </a:gridCol>
                <a:gridCol w="3581400">
                  <a:extLst>
                    <a:ext uri="{9D8B030D-6E8A-4147-A177-3AD203B41FA5}">
                      <a16:colId xmlns:a16="http://schemas.microsoft.com/office/drawing/2014/main" val="3557599125"/>
                    </a:ext>
                  </a:extLst>
                </a:gridCol>
                <a:gridCol w="1943099">
                  <a:extLst>
                    <a:ext uri="{9D8B030D-6E8A-4147-A177-3AD203B41FA5}">
                      <a16:colId xmlns:a16="http://schemas.microsoft.com/office/drawing/2014/main" val="38535180"/>
                    </a:ext>
                  </a:extLst>
                </a:gridCol>
              </a:tblGrid>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246298248"/>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86960467"/>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N10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7538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Plushöjd våningsplan/</a:t>
                      </a:r>
                      <a:r>
                        <a:rPr lang="sv-SE" sz="1200" dirty="0" err="1">
                          <a:effectLst/>
                          <a:latin typeface="Calibri" panose="020F0502020204030204" pitchFamily="34" charset="0"/>
                          <a:ea typeface="Calibri" panose="020F0502020204030204" pitchFamily="34" charset="0"/>
                          <a:cs typeface="Calibri" panose="020F0502020204030204" pitchFamily="34" charset="0"/>
                        </a:rPr>
                        <a:t>markhöjd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 +37,95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776513"/>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GARAGE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130336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för aktuellt utsnitt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55062533"/>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T.ex. värme, kyla, stomme. BSAB eller CoClass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150-GRUNDKONSTRUKTIONER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11144720"/>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KATEGORI</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Redovisningssätt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 (SEKTION, DETALJ)</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850960"/>
                  </a:ext>
                </a:extLst>
              </a:tr>
              <a:tr h="420615">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SPECIFIKATION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Utförligare beskrivning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GRUNDSULOR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68567135"/>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Ritningens 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3091768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Handlingens/dokumentets original 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46731755"/>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DOKUMENTNUMMER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Handling/dokument nummer (filnamn utan extension)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K2-150-014-N10-00-00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416224"/>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 Aktuell sida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00</a:t>
                      </a:r>
                      <a:endParaRPr lang="sv-S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0870926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NASTA_BLAD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 Nästa sida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00</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33664703"/>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ANLAGGNINGSDEL</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Anläggningsdel</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RAMPER</a:t>
                      </a: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591464687"/>
                  </a:ext>
                </a:extLst>
              </a:tr>
            </a:tbl>
          </a:graphicData>
        </a:graphic>
      </p:graphicFrame>
      <p:sp>
        <p:nvSpPr>
          <p:cNvPr id="8" name="Rektangel 7">
            <a:extLst>
              <a:ext uri="{FF2B5EF4-FFF2-40B4-BE49-F238E27FC236}">
                <a16:creationId xmlns:a16="http://schemas.microsoft.com/office/drawing/2014/main" id="{6C0452D1-3CBA-4274-8770-A73CFA1EEBD5}"/>
              </a:ext>
            </a:extLst>
          </p:cNvPr>
          <p:cNvSpPr/>
          <p:nvPr/>
        </p:nvSpPr>
        <p:spPr>
          <a:xfrm>
            <a:off x="730212" y="5126048"/>
            <a:ext cx="927855"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E476024-BF06-4F35-93F9-03B5B325DF6E}"/>
              </a:ext>
            </a:extLst>
          </p:cNvPr>
          <p:cNvSpPr/>
          <p:nvPr/>
        </p:nvSpPr>
        <p:spPr>
          <a:xfrm>
            <a:off x="729382" y="5345177"/>
            <a:ext cx="469103" cy="20211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EC33976-FD63-4ED6-9D92-18BAEF7D373C}"/>
              </a:ext>
            </a:extLst>
          </p:cNvPr>
          <p:cNvSpPr/>
          <p:nvPr/>
        </p:nvSpPr>
        <p:spPr>
          <a:xfrm>
            <a:off x="1659731" y="5116671"/>
            <a:ext cx="1803047"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964FED0-BC66-44E5-B4DE-7E65A8AFBCCD}"/>
              </a:ext>
            </a:extLst>
          </p:cNvPr>
          <p:cNvSpPr/>
          <p:nvPr/>
        </p:nvSpPr>
        <p:spPr>
          <a:xfrm>
            <a:off x="1200149" y="5345472"/>
            <a:ext cx="457917" cy="2117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432C59D2-8544-4DBC-85E5-CC889CE75AE6}"/>
              </a:ext>
            </a:extLst>
          </p:cNvPr>
          <p:cNvSpPr/>
          <p:nvPr/>
        </p:nvSpPr>
        <p:spPr>
          <a:xfrm>
            <a:off x="729382" y="5554382"/>
            <a:ext cx="2732565" cy="2259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1EE2EC15-517F-40C0-98FA-14405BD72018}"/>
              </a:ext>
            </a:extLst>
          </p:cNvPr>
          <p:cNvSpPr/>
          <p:nvPr/>
        </p:nvSpPr>
        <p:spPr>
          <a:xfrm>
            <a:off x="729382" y="6219522"/>
            <a:ext cx="2249590" cy="2834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359A65C1-1D7B-4559-BD5F-7B65C344B183}"/>
              </a:ext>
            </a:extLst>
          </p:cNvPr>
          <p:cNvSpPr/>
          <p:nvPr/>
        </p:nvSpPr>
        <p:spPr>
          <a:xfrm>
            <a:off x="729382" y="5779126"/>
            <a:ext cx="2732565" cy="21917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C05A25-9CCD-479A-82D5-450FE9C0DC6C}"/>
              </a:ext>
            </a:extLst>
          </p:cNvPr>
          <p:cNvSpPr/>
          <p:nvPr/>
        </p:nvSpPr>
        <p:spPr>
          <a:xfrm>
            <a:off x="2490089" y="5997298"/>
            <a:ext cx="488884"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A87CFA24-553A-4067-9BED-5148A4389E67}"/>
              </a:ext>
            </a:extLst>
          </p:cNvPr>
          <p:cNvSpPr/>
          <p:nvPr/>
        </p:nvSpPr>
        <p:spPr>
          <a:xfrm>
            <a:off x="2981860" y="5997621"/>
            <a:ext cx="480087"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8" name="Rektangel 37">
            <a:extLst>
              <a:ext uri="{FF2B5EF4-FFF2-40B4-BE49-F238E27FC236}">
                <a16:creationId xmlns:a16="http://schemas.microsoft.com/office/drawing/2014/main" id="{5682AE16-D469-4B9B-8E72-E0CB94561A8A}"/>
              </a:ext>
            </a:extLst>
          </p:cNvPr>
          <p:cNvSpPr/>
          <p:nvPr/>
        </p:nvSpPr>
        <p:spPr>
          <a:xfrm>
            <a:off x="729382" y="5997621"/>
            <a:ext cx="1760706" cy="22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0" name="Rektangel 39">
            <a:extLst>
              <a:ext uri="{FF2B5EF4-FFF2-40B4-BE49-F238E27FC236}">
                <a16:creationId xmlns:a16="http://schemas.microsoft.com/office/drawing/2014/main" id="{F9B207A9-B029-4D98-98CD-3F88D50FC815}"/>
              </a:ext>
            </a:extLst>
          </p:cNvPr>
          <p:cNvSpPr/>
          <p:nvPr/>
        </p:nvSpPr>
        <p:spPr>
          <a:xfrm>
            <a:off x="1658899" y="5336072"/>
            <a:ext cx="1803048" cy="2211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A2CE34F1-1D5F-4241-9C09-995D8A75BCB1}"/>
              </a:ext>
            </a:extLst>
          </p:cNvPr>
          <p:cNvSpPr/>
          <p:nvPr/>
        </p:nvSpPr>
        <p:spPr>
          <a:xfrm>
            <a:off x="10026599" y="1967755"/>
            <a:ext cx="1931443" cy="2020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11BFDE5-E0C6-4254-B197-C3217654BE32}"/>
              </a:ext>
            </a:extLst>
          </p:cNvPr>
          <p:cNvSpPr/>
          <p:nvPr/>
        </p:nvSpPr>
        <p:spPr>
          <a:xfrm>
            <a:off x="10024209" y="2170018"/>
            <a:ext cx="1931443" cy="22138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A8FFCFA-EFAD-4D01-A7CB-3C86A40A7989}"/>
              </a:ext>
            </a:extLst>
          </p:cNvPr>
          <p:cNvSpPr/>
          <p:nvPr/>
        </p:nvSpPr>
        <p:spPr>
          <a:xfrm>
            <a:off x="10024209" y="2398602"/>
            <a:ext cx="1931443" cy="21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32C5FC78-7F75-47EA-9F13-1290DD3ACFC6}"/>
              </a:ext>
            </a:extLst>
          </p:cNvPr>
          <p:cNvSpPr/>
          <p:nvPr/>
        </p:nvSpPr>
        <p:spPr>
          <a:xfrm>
            <a:off x="10024209" y="2607499"/>
            <a:ext cx="1931443" cy="2173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EEB4399-0594-4A0C-ACF5-81C99E806F8A}"/>
              </a:ext>
            </a:extLst>
          </p:cNvPr>
          <p:cNvSpPr/>
          <p:nvPr/>
        </p:nvSpPr>
        <p:spPr>
          <a:xfrm>
            <a:off x="10024209" y="2814347"/>
            <a:ext cx="1931443" cy="2056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93B4B94A-35A0-42B8-BAE5-90DB3FF42DBA}"/>
              </a:ext>
            </a:extLst>
          </p:cNvPr>
          <p:cNvSpPr/>
          <p:nvPr/>
        </p:nvSpPr>
        <p:spPr>
          <a:xfrm>
            <a:off x="10024209" y="3015012"/>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36D6E479-410A-4FAA-AF44-A9587404D965}"/>
              </a:ext>
            </a:extLst>
          </p:cNvPr>
          <p:cNvSpPr/>
          <p:nvPr/>
        </p:nvSpPr>
        <p:spPr>
          <a:xfrm>
            <a:off x="10024209" y="3303687"/>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44D9C711-5790-4E3A-BCE6-FF68AA883FC8}"/>
              </a:ext>
            </a:extLst>
          </p:cNvPr>
          <p:cNvSpPr/>
          <p:nvPr/>
        </p:nvSpPr>
        <p:spPr>
          <a:xfrm>
            <a:off x="10024195" y="3588337"/>
            <a:ext cx="1931443" cy="41518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C7431ACE-F759-4014-9AF3-A4FC8246D1C3}"/>
              </a:ext>
            </a:extLst>
          </p:cNvPr>
          <p:cNvSpPr/>
          <p:nvPr/>
        </p:nvSpPr>
        <p:spPr>
          <a:xfrm>
            <a:off x="10026600" y="3999217"/>
            <a:ext cx="1931443" cy="23153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6421ECC2-567B-40A7-9957-63C677EFB3DE}"/>
              </a:ext>
            </a:extLst>
          </p:cNvPr>
          <p:cNvSpPr/>
          <p:nvPr/>
        </p:nvSpPr>
        <p:spPr>
          <a:xfrm>
            <a:off x="10029274" y="4438469"/>
            <a:ext cx="1931443" cy="285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F1D19397-6C74-4383-8926-2EFF0E997652}"/>
              </a:ext>
            </a:extLst>
          </p:cNvPr>
          <p:cNvSpPr/>
          <p:nvPr/>
        </p:nvSpPr>
        <p:spPr>
          <a:xfrm>
            <a:off x="10029274" y="4224576"/>
            <a:ext cx="1931443" cy="2138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Rektangel: rundade hörn 2">
            <a:extLst>
              <a:ext uri="{FF2B5EF4-FFF2-40B4-BE49-F238E27FC236}">
                <a16:creationId xmlns:a16="http://schemas.microsoft.com/office/drawing/2014/main" id="{7909EBB6-F49A-4CCA-B97A-BE28647A88EC}"/>
              </a:ext>
            </a:extLst>
          </p:cNvPr>
          <p:cNvSpPr/>
          <p:nvPr/>
        </p:nvSpPr>
        <p:spPr>
          <a:xfrm>
            <a:off x="9662746" y="4419749"/>
            <a:ext cx="2453054" cy="12337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textruta 6">
            <a:extLst>
              <a:ext uri="{FF2B5EF4-FFF2-40B4-BE49-F238E27FC236}">
                <a16:creationId xmlns:a16="http://schemas.microsoft.com/office/drawing/2014/main" id="{94BFC8EA-A2AB-4655-ABB0-7F185B674D90}"/>
              </a:ext>
            </a:extLst>
          </p:cNvPr>
          <p:cNvSpPr txBox="1"/>
          <p:nvPr/>
        </p:nvSpPr>
        <p:spPr>
          <a:xfrm>
            <a:off x="7728438" y="5435339"/>
            <a:ext cx="2453054" cy="646331"/>
          </a:xfrm>
          <a:prstGeom prst="rect">
            <a:avLst/>
          </a:prstGeom>
          <a:noFill/>
        </p:spPr>
        <p:txBody>
          <a:bodyPr wrap="square" rtlCol="0">
            <a:spAutoFit/>
          </a:bodyPr>
          <a:lstStyle/>
          <a:p>
            <a:pPr>
              <a:lnSpc>
                <a:spcPct val="90000"/>
              </a:lnSpc>
              <a:spcBef>
                <a:spcPts val="600"/>
              </a:spcBef>
            </a:pPr>
            <a:r>
              <a:rPr lang="sv-SE" sz="2000" dirty="0">
                <a:solidFill>
                  <a:schemeClr val="tx2"/>
                </a:solidFill>
                <a:latin typeface="Arial" pitchFamily="34" charset="0"/>
                <a:cs typeface="Arial" pitchFamily="34" charset="0"/>
              </a:rPr>
              <a:t>KOMPLETTERA ANIMATION</a:t>
            </a:r>
          </a:p>
        </p:txBody>
      </p:sp>
    </p:spTree>
    <p:extLst>
      <p:ext uri="{BB962C8B-B14F-4D97-AF65-F5344CB8AC3E}">
        <p14:creationId xmlns:p14="http://schemas.microsoft.com/office/powerpoint/2010/main" val="27183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9" grpId="0" animBg="1"/>
      <p:bldP spid="23" grpId="0" animBg="1"/>
      <p:bldP spid="27" grpId="0" animBg="1"/>
      <p:bldP spid="30" grpId="0" animBg="1"/>
      <p:bldP spid="32" grpId="0" animBg="1"/>
      <p:bldP spid="34" grpId="0" animBg="1"/>
      <p:bldP spid="36" grpId="0" animBg="1"/>
      <p:bldP spid="38" grpId="0" animBg="1"/>
      <p:bldP spid="40" grpId="0" animBg="1"/>
      <p:bldP spid="11" grpId="0" animBg="1"/>
      <p:bldP spid="15" grpId="0" animBg="1"/>
      <p:bldP spid="16" grpId="0" animBg="1"/>
      <p:bldP spid="18" grpId="0" animBg="1"/>
      <p:bldP spid="26" grpId="0" animBg="1"/>
      <p:bldP spid="28" grpId="0" animBg="1"/>
      <p:bldP spid="29" grpId="0" animBg="1"/>
      <p:bldP spid="31" grpId="0" animBg="1"/>
      <p:bldP spid="33"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96902A7D-295A-455E-8790-F4F4FE9446E9}"/>
              </a:ext>
            </a:extLst>
          </p:cNvPr>
          <p:cNvPicPr>
            <a:picLocks noChangeAspect="1"/>
          </p:cNvPicPr>
          <p:nvPr/>
        </p:nvPicPr>
        <p:blipFill>
          <a:blip r:embed="rId3"/>
          <a:stretch>
            <a:fillRect/>
          </a:stretch>
        </p:blipFill>
        <p:spPr>
          <a:xfrm>
            <a:off x="693194" y="159539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18. Fastighets/anläggningsstruktur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730250" y="5122257"/>
            <a:ext cx="923192"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3" name="Tabell 2">
            <a:extLst>
              <a:ext uri="{FF2B5EF4-FFF2-40B4-BE49-F238E27FC236}">
                <a16:creationId xmlns:a16="http://schemas.microsoft.com/office/drawing/2014/main" id="{D0E02613-BC37-4B22-BDFF-821E2E224F66}"/>
              </a:ext>
            </a:extLst>
          </p:cNvPr>
          <p:cNvGraphicFramePr>
            <a:graphicFrameLocks noGrp="1"/>
          </p:cNvGraphicFramePr>
          <p:nvPr>
            <p:extLst>
              <p:ext uri="{D42A27DB-BD31-4B8C-83A1-F6EECF244321}">
                <p14:modId xmlns:p14="http://schemas.microsoft.com/office/powerpoint/2010/main" val="1975849490"/>
              </p:ext>
            </p:extLst>
          </p:nvPr>
        </p:nvGraphicFramePr>
        <p:xfrm>
          <a:off x="3699899" y="1724217"/>
          <a:ext cx="8075494" cy="3421952"/>
        </p:xfrm>
        <a:graphic>
          <a:graphicData uri="http://schemas.openxmlformats.org/drawingml/2006/table">
            <a:tbl>
              <a:tblPr firstRow="1" firstCol="1" bandRow="1"/>
              <a:tblGrid>
                <a:gridCol w="1139956">
                  <a:extLst>
                    <a:ext uri="{9D8B030D-6E8A-4147-A177-3AD203B41FA5}">
                      <a16:colId xmlns:a16="http://schemas.microsoft.com/office/drawing/2014/main" val="2943925146"/>
                    </a:ext>
                  </a:extLst>
                </a:gridCol>
                <a:gridCol w="1413163">
                  <a:extLst>
                    <a:ext uri="{9D8B030D-6E8A-4147-A177-3AD203B41FA5}">
                      <a16:colId xmlns:a16="http://schemas.microsoft.com/office/drawing/2014/main" val="1581703584"/>
                    </a:ext>
                  </a:extLst>
                </a:gridCol>
                <a:gridCol w="3879273">
                  <a:extLst>
                    <a:ext uri="{9D8B030D-6E8A-4147-A177-3AD203B41FA5}">
                      <a16:colId xmlns:a16="http://schemas.microsoft.com/office/drawing/2014/main" val="166388443"/>
                    </a:ext>
                  </a:extLst>
                </a:gridCol>
                <a:gridCol w="1643102">
                  <a:extLst>
                    <a:ext uri="{9D8B030D-6E8A-4147-A177-3AD203B41FA5}">
                      <a16:colId xmlns:a16="http://schemas.microsoft.com/office/drawing/2014/main" val="269449342"/>
                    </a:ext>
                  </a:extLst>
                </a:gridCol>
              </a:tblGrid>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120070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3:3</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41760710"/>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FRAKTVÄGEN 30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3881140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100" dirty="0">
                          <a:effectLst/>
                          <a:latin typeface="Calibri" panose="020F0502020204030204" pitchFamily="34" charset="0"/>
                          <a:ea typeface="Calibri" panose="020F0502020204030204" pitchFamily="34" charset="0"/>
                          <a:cs typeface="Calibri" panose="020F0502020204030204" pitchFamily="34" charset="0"/>
                        </a:rPr>
                        <a:t>Benämning på byggnad, fastighetsregister, Konstruktionsnummer</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4533207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N10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9678026"/>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Plushöjd våningsplan/markhöjd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 +37.95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0097513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GARAGE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205458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ANLAGGNINGSDEL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Anläggningsdel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RAMPER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9440725"/>
                  </a:ext>
                </a:extLst>
              </a:tr>
              <a:tr h="47844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ARLANDA, SIGTUNA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4781108"/>
                  </a:ext>
                </a:extLst>
              </a:tr>
            </a:tbl>
          </a:graphicData>
        </a:graphic>
      </p:graphicFrame>
      <p:sp>
        <p:nvSpPr>
          <p:cNvPr id="11" name="Rektangel 10">
            <a:extLst>
              <a:ext uri="{FF2B5EF4-FFF2-40B4-BE49-F238E27FC236}">
                <a16:creationId xmlns:a16="http://schemas.microsoft.com/office/drawing/2014/main" id="{B01500E5-6728-485A-ADB2-9A1ED819131E}"/>
              </a:ext>
            </a:extLst>
          </p:cNvPr>
          <p:cNvSpPr/>
          <p:nvPr/>
        </p:nvSpPr>
        <p:spPr>
          <a:xfrm>
            <a:off x="730249" y="5349114"/>
            <a:ext cx="460375"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654175" y="4028621"/>
            <a:ext cx="1809993"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730250" y="3768793"/>
            <a:ext cx="2733918" cy="2598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55F2E96-A531-4CC2-8786-BD530063C0DA}"/>
              </a:ext>
            </a:extLst>
          </p:cNvPr>
          <p:cNvSpPr/>
          <p:nvPr/>
        </p:nvSpPr>
        <p:spPr>
          <a:xfrm>
            <a:off x="1654175" y="4255477"/>
            <a:ext cx="1810725"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EF36AA68-0DDF-4A42-826C-43EB6D6F3DC5}"/>
              </a:ext>
            </a:extLst>
          </p:cNvPr>
          <p:cNvSpPr/>
          <p:nvPr/>
        </p:nvSpPr>
        <p:spPr>
          <a:xfrm>
            <a:off x="2540975" y="5348677"/>
            <a:ext cx="923192"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26D0964A-4569-46AF-A037-685575DE7332}"/>
              </a:ext>
            </a:extLst>
          </p:cNvPr>
          <p:cNvSpPr/>
          <p:nvPr/>
        </p:nvSpPr>
        <p:spPr>
          <a:xfrm>
            <a:off x="1654175" y="5122256"/>
            <a:ext cx="1802412" cy="2264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A90C850C-C6C4-492C-A9D1-C12F1659EB95}"/>
              </a:ext>
            </a:extLst>
          </p:cNvPr>
          <p:cNvSpPr/>
          <p:nvPr/>
        </p:nvSpPr>
        <p:spPr>
          <a:xfrm>
            <a:off x="10135931" y="2106903"/>
            <a:ext cx="1629524" cy="3381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42D5E8CF-BD91-47AD-B8A5-82683D1C39BC}"/>
              </a:ext>
            </a:extLst>
          </p:cNvPr>
          <p:cNvSpPr/>
          <p:nvPr/>
        </p:nvSpPr>
        <p:spPr>
          <a:xfrm>
            <a:off x="10135931" y="2445026"/>
            <a:ext cx="1629524" cy="3826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C43A225-2944-4E40-A406-801484A56FF7}"/>
              </a:ext>
            </a:extLst>
          </p:cNvPr>
          <p:cNvSpPr/>
          <p:nvPr/>
        </p:nvSpPr>
        <p:spPr>
          <a:xfrm>
            <a:off x="10135931" y="2827712"/>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6A4671B-0B74-4102-BE92-3EA9FE22B3CD}"/>
              </a:ext>
            </a:extLst>
          </p:cNvPr>
          <p:cNvSpPr/>
          <p:nvPr/>
        </p:nvSpPr>
        <p:spPr>
          <a:xfrm>
            <a:off x="10135931" y="31920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396AE78-8EE9-48BE-99CA-2E87547CAEF4}"/>
              </a:ext>
            </a:extLst>
          </p:cNvPr>
          <p:cNvSpPr/>
          <p:nvPr/>
        </p:nvSpPr>
        <p:spPr>
          <a:xfrm>
            <a:off x="10135931" y="3556288"/>
            <a:ext cx="1629524" cy="3821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68B22505-0858-44F8-814C-664E2E8722ED}"/>
              </a:ext>
            </a:extLst>
          </p:cNvPr>
          <p:cNvSpPr/>
          <p:nvPr/>
        </p:nvSpPr>
        <p:spPr>
          <a:xfrm>
            <a:off x="10135931" y="39384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F3E975F0-CBC9-4646-B9CB-FE16B17B7CF1}"/>
              </a:ext>
            </a:extLst>
          </p:cNvPr>
          <p:cNvSpPr/>
          <p:nvPr/>
        </p:nvSpPr>
        <p:spPr>
          <a:xfrm>
            <a:off x="10135931" y="5026800"/>
            <a:ext cx="1629524" cy="48730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rundade hörn 25">
            <a:extLst>
              <a:ext uri="{FF2B5EF4-FFF2-40B4-BE49-F238E27FC236}">
                <a16:creationId xmlns:a16="http://schemas.microsoft.com/office/drawing/2014/main" id="{01005323-5757-4D93-A4C9-F70609B3B4B4}"/>
              </a:ext>
            </a:extLst>
          </p:cNvPr>
          <p:cNvSpPr/>
          <p:nvPr/>
        </p:nvSpPr>
        <p:spPr>
          <a:xfrm>
            <a:off x="9662746" y="4419749"/>
            <a:ext cx="2453054" cy="12337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textruta 26">
            <a:extLst>
              <a:ext uri="{FF2B5EF4-FFF2-40B4-BE49-F238E27FC236}">
                <a16:creationId xmlns:a16="http://schemas.microsoft.com/office/drawing/2014/main" id="{F2B031A6-D633-4E51-8408-C26AE3A6266C}"/>
              </a:ext>
            </a:extLst>
          </p:cNvPr>
          <p:cNvSpPr txBox="1"/>
          <p:nvPr/>
        </p:nvSpPr>
        <p:spPr>
          <a:xfrm>
            <a:off x="7728438" y="5435339"/>
            <a:ext cx="2453054" cy="646331"/>
          </a:xfrm>
          <a:prstGeom prst="rect">
            <a:avLst/>
          </a:prstGeom>
          <a:noFill/>
        </p:spPr>
        <p:txBody>
          <a:bodyPr wrap="square" rtlCol="0">
            <a:spAutoFit/>
          </a:bodyPr>
          <a:lstStyle/>
          <a:p>
            <a:pPr>
              <a:lnSpc>
                <a:spcPct val="90000"/>
              </a:lnSpc>
              <a:spcBef>
                <a:spcPts val="600"/>
              </a:spcBef>
            </a:pPr>
            <a:r>
              <a:rPr lang="sv-SE" sz="2000" dirty="0">
                <a:solidFill>
                  <a:schemeClr val="tx2"/>
                </a:solidFill>
                <a:latin typeface="Arial" pitchFamily="34" charset="0"/>
                <a:cs typeface="Arial" pitchFamily="34" charset="0"/>
              </a:rPr>
              <a:t>KOMPLETTERA ANIMATION</a:t>
            </a:r>
          </a:p>
        </p:txBody>
      </p:sp>
    </p:spTree>
    <p:extLst>
      <p:ext uri="{BB962C8B-B14F-4D97-AF65-F5344CB8AC3E}">
        <p14:creationId xmlns:p14="http://schemas.microsoft.com/office/powerpoint/2010/main" val="28119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24" grpId="0" animBg="1"/>
      <p:bldP spid="14"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04825D5-B4C4-4B2A-887E-A42476D7DA8E}"/>
              </a:ext>
            </a:extLst>
          </p:cNvPr>
          <p:cNvSpPr/>
          <p:nvPr/>
        </p:nvSpPr>
        <p:spPr>
          <a:xfrm>
            <a:off x="4183286" y="510886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pic>
        <p:nvPicPr>
          <p:cNvPr id="25" name="Bildobjekt 24">
            <a:extLst>
              <a:ext uri="{FF2B5EF4-FFF2-40B4-BE49-F238E27FC236}">
                <a16:creationId xmlns:a16="http://schemas.microsoft.com/office/drawing/2014/main" id="{F9E2D024-068B-48E2-8200-77784E7214D8}"/>
              </a:ext>
            </a:extLst>
          </p:cNvPr>
          <p:cNvPicPr>
            <a:picLocks noChangeAspect="1"/>
          </p:cNvPicPr>
          <p:nvPr/>
        </p:nvPicPr>
        <p:blipFill>
          <a:blip r:embed="rId3"/>
          <a:stretch>
            <a:fillRect/>
          </a:stretch>
        </p:blipFill>
        <p:spPr>
          <a:xfrm>
            <a:off x="702721" y="1593800"/>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19. Fastighets/anläggningsstruktur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739775" y="5121845"/>
            <a:ext cx="920747"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B01500E5-6728-485A-ADB2-9A1ED819131E}"/>
              </a:ext>
            </a:extLst>
          </p:cNvPr>
          <p:cNvSpPr/>
          <p:nvPr/>
        </p:nvSpPr>
        <p:spPr>
          <a:xfrm>
            <a:off x="739774" y="5345735"/>
            <a:ext cx="365585"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660525" y="4257218"/>
            <a:ext cx="1806116"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739775" y="3747719"/>
            <a:ext cx="2726866" cy="2809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7" name="Tabell 6">
            <a:extLst>
              <a:ext uri="{FF2B5EF4-FFF2-40B4-BE49-F238E27FC236}">
                <a16:creationId xmlns:a16="http://schemas.microsoft.com/office/drawing/2014/main" id="{44CB16BE-1693-4855-98F2-A27001069780}"/>
              </a:ext>
            </a:extLst>
          </p:cNvPr>
          <p:cNvGraphicFramePr>
            <a:graphicFrameLocks noGrp="1"/>
          </p:cNvGraphicFramePr>
          <p:nvPr>
            <p:extLst>
              <p:ext uri="{D42A27DB-BD31-4B8C-83A1-F6EECF244321}">
                <p14:modId xmlns:p14="http://schemas.microsoft.com/office/powerpoint/2010/main" val="4263042530"/>
              </p:ext>
            </p:extLst>
          </p:nvPr>
        </p:nvGraphicFramePr>
        <p:xfrm>
          <a:off x="4183286" y="1597808"/>
          <a:ext cx="7087687" cy="4492625"/>
        </p:xfrm>
        <a:graphic>
          <a:graphicData uri="http://schemas.openxmlformats.org/drawingml/2006/table">
            <a:tbl>
              <a:tblPr firstRow="1" firstCol="1" bandRow="1"/>
              <a:tblGrid>
                <a:gridCol w="7087687">
                  <a:extLst>
                    <a:ext uri="{9D8B030D-6E8A-4147-A177-3AD203B41FA5}">
                      <a16:colId xmlns:a16="http://schemas.microsoft.com/office/drawing/2014/main" val="181950482"/>
                    </a:ext>
                  </a:extLst>
                </a:gridCol>
              </a:tblGrid>
              <a:tr h="4176712">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Organisatoriskt område, Flygplats, Sjukhusområde, Kommun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Fastighetsbeteckning enl. Lantmäteriet, eller från beställarens fastighetsregister </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BYGGNADSVERK</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Byggnadsbeteckning enl. Lantmäteriet, eller från beställarens fastighetsregister, konstruktionsnummer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VÅNINGSPLAN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Anges lämpligen med tre tecken för att kunna särskilja halvplan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DELOMRÅDE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Del av byggnad eller anläggning, klartext eller baserat på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Adressplats</a:t>
                      </a:r>
                    </a:p>
                    <a:p>
                      <a:pPr>
                        <a:lnSpc>
                          <a:spcPct val="107000"/>
                        </a:lnSpc>
                        <a:spcAft>
                          <a:spcPts val="0"/>
                        </a:spcAft>
                      </a:pP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PLUSHÖJD</a:t>
                      </a:r>
                    </a:p>
                    <a:p>
                      <a:pPr marL="342900" lvl="0" indent="-342900">
                        <a:lnSpc>
                          <a:spcPct val="107000"/>
                        </a:lnSpc>
                        <a:spcAft>
                          <a:spcPts val="0"/>
                        </a:spcAft>
                        <a:buFont typeface="Symbol" panose="05050102010706020507" pitchFamily="18" charset="2"/>
                        <a:buChar char=""/>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Plusöjd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ANLÄGGNINGSDEL</a:t>
                      </a:r>
                    </a:p>
                    <a:p>
                      <a:pPr marL="171450" lvl="0" indent="-171450">
                        <a:lnSpc>
                          <a:spcPct val="107000"/>
                        </a:lnSpc>
                        <a:spcAft>
                          <a:spcPts val="0"/>
                        </a:spcAft>
                        <a:buFont typeface="Arial" panose="020B0604020202020204" pitchFamily="34" charset="0"/>
                        <a:buChar char="•"/>
                      </a:pPr>
                      <a:r>
                        <a:rPr lang="sv-SE"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Anläggningsdel</a:t>
                      </a:r>
                    </a:p>
                  </a:txBody>
                  <a:tcPr marL="55118" marR="55118" marT="0" marB="0">
                    <a:lnL>
                      <a:noFill/>
                    </a:lnL>
                    <a:lnR>
                      <a:noFill/>
                    </a:lnR>
                    <a:lnT>
                      <a:noFill/>
                    </a:lnT>
                    <a:lnB>
                      <a:noFill/>
                    </a:lnB>
                  </a:tcPr>
                </a:tc>
                <a:extLst>
                  <a:ext uri="{0D108BD9-81ED-4DB2-BD59-A6C34878D82A}">
                    <a16:rowId xmlns:a16="http://schemas.microsoft.com/office/drawing/2014/main" val="41108882"/>
                  </a:ext>
                </a:extLst>
              </a:tr>
            </a:tbl>
          </a:graphicData>
        </a:graphic>
      </p:graphicFrame>
      <p:sp>
        <p:nvSpPr>
          <p:cNvPr id="14" name="Rektangel 13">
            <a:extLst>
              <a:ext uri="{FF2B5EF4-FFF2-40B4-BE49-F238E27FC236}">
                <a16:creationId xmlns:a16="http://schemas.microsoft.com/office/drawing/2014/main" id="{D5549045-9F78-42B0-9A6A-11D2A32E3901}"/>
              </a:ext>
            </a:extLst>
          </p:cNvPr>
          <p:cNvSpPr/>
          <p:nvPr/>
        </p:nvSpPr>
        <p:spPr>
          <a:xfrm>
            <a:off x="1660523" y="5122682"/>
            <a:ext cx="1806117"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F48E740-9A15-469A-8D2A-965ADAB68330}"/>
              </a:ext>
            </a:extLst>
          </p:cNvPr>
          <p:cNvSpPr/>
          <p:nvPr/>
        </p:nvSpPr>
        <p:spPr>
          <a:xfrm>
            <a:off x="1660522" y="5345735"/>
            <a:ext cx="1806119"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7CD519FC-9618-4A9E-BDC0-31F4D3B36F65}"/>
              </a:ext>
            </a:extLst>
          </p:cNvPr>
          <p:cNvSpPr/>
          <p:nvPr/>
        </p:nvSpPr>
        <p:spPr>
          <a:xfrm>
            <a:off x="1660525" y="4036518"/>
            <a:ext cx="1806115"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7C2A89F3-C543-4970-A725-B633F3DFCED0}"/>
              </a:ext>
            </a:extLst>
          </p:cNvPr>
          <p:cNvSpPr/>
          <p:nvPr/>
        </p:nvSpPr>
        <p:spPr>
          <a:xfrm>
            <a:off x="4183286" y="1597807"/>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41FC7EB-3081-413C-878B-E8CFEFF6EB93}"/>
              </a:ext>
            </a:extLst>
          </p:cNvPr>
          <p:cNvSpPr/>
          <p:nvPr/>
        </p:nvSpPr>
        <p:spPr>
          <a:xfrm>
            <a:off x="4183286" y="2197468"/>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45F46536-19F4-4BA8-88DC-454EAA8A5FD5}"/>
              </a:ext>
            </a:extLst>
          </p:cNvPr>
          <p:cNvSpPr/>
          <p:nvPr/>
        </p:nvSpPr>
        <p:spPr>
          <a:xfrm>
            <a:off x="4183286" y="2777194"/>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0018DC97-2AAA-44EE-8559-7210575D4431}"/>
              </a:ext>
            </a:extLst>
          </p:cNvPr>
          <p:cNvSpPr/>
          <p:nvPr/>
        </p:nvSpPr>
        <p:spPr>
          <a:xfrm>
            <a:off x="4183286" y="335692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FF9444AB-029C-417B-A385-C9C28D97D9B0}"/>
              </a:ext>
            </a:extLst>
          </p:cNvPr>
          <p:cNvSpPr/>
          <p:nvPr/>
        </p:nvSpPr>
        <p:spPr>
          <a:xfrm>
            <a:off x="4183286" y="394090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0E250EF-ECBF-4B8A-ABFC-7447386821E2}"/>
              </a:ext>
            </a:extLst>
          </p:cNvPr>
          <p:cNvSpPr/>
          <p:nvPr/>
        </p:nvSpPr>
        <p:spPr>
          <a:xfrm>
            <a:off x="4183286" y="452488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rundade hörn 25">
            <a:extLst>
              <a:ext uri="{FF2B5EF4-FFF2-40B4-BE49-F238E27FC236}">
                <a16:creationId xmlns:a16="http://schemas.microsoft.com/office/drawing/2014/main" id="{67CEF0BE-7A14-4452-A01B-99EA6DAB2301}"/>
              </a:ext>
            </a:extLst>
          </p:cNvPr>
          <p:cNvSpPr/>
          <p:nvPr/>
        </p:nvSpPr>
        <p:spPr>
          <a:xfrm>
            <a:off x="4021804" y="4929986"/>
            <a:ext cx="2453054" cy="12337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textruta 26">
            <a:extLst>
              <a:ext uri="{FF2B5EF4-FFF2-40B4-BE49-F238E27FC236}">
                <a16:creationId xmlns:a16="http://schemas.microsoft.com/office/drawing/2014/main" id="{27C18C44-2D3F-42E1-B8A2-ED8FDB44867A}"/>
              </a:ext>
            </a:extLst>
          </p:cNvPr>
          <p:cNvSpPr txBox="1"/>
          <p:nvPr/>
        </p:nvSpPr>
        <p:spPr>
          <a:xfrm>
            <a:off x="6374423" y="5744472"/>
            <a:ext cx="2453054" cy="646331"/>
          </a:xfrm>
          <a:prstGeom prst="rect">
            <a:avLst/>
          </a:prstGeom>
          <a:noFill/>
        </p:spPr>
        <p:txBody>
          <a:bodyPr wrap="square" rtlCol="0">
            <a:spAutoFit/>
          </a:bodyPr>
          <a:lstStyle/>
          <a:p>
            <a:pPr>
              <a:lnSpc>
                <a:spcPct val="90000"/>
              </a:lnSpc>
              <a:spcBef>
                <a:spcPts val="600"/>
              </a:spcBef>
            </a:pPr>
            <a:r>
              <a:rPr lang="sv-SE" sz="2000" dirty="0">
                <a:solidFill>
                  <a:schemeClr val="tx2"/>
                </a:solidFill>
                <a:latin typeface="Arial" pitchFamily="34" charset="0"/>
                <a:cs typeface="Arial" pitchFamily="34" charset="0"/>
              </a:rPr>
              <a:t>KOMPLETTERA ANIMATION</a:t>
            </a:r>
          </a:p>
        </p:txBody>
      </p:sp>
    </p:spTree>
    <p:extLst>
      <p:ext uri="{BB962C8B-B14F-4D97-AF65-F5344CB8AC3E}">
        <p14:creationId xmlns:p14="http://schemas.microsoft.com/office/powerpoint/2010/main" val="214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objekt 31">
            <a:extLst>
              <a:ext uri="{FF2B5EF4-FFF2-40B4-BE49-F238E27FC236}">
                <a16:creationId xmlns:a16="http://schemas.microsoft.com/office/drawing/2014/main" id="{5137D67B-4EDA-40CA-AB2E-158E01A73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165" y="1597808"/>
            <a:ext cx="2593643" cy="4604656"/>
          </a:xfrm>
          <a:prstGeom prst="rect">
            <a:avLst/>
          </a:prstGeom>
        </p:spPr>
      </p:pic>
      <p:pic>
        <p:nvPicPr>
          <p:cNvPr id="1026" name="Picture 2" descr="C:\Users\seulflas\AppData\Local\Temp\SNAGHTML7fc23be.PNG">
            <a:extLst>
              <a:ext uri="{FF2B5EF4-FFF2-40B4-BE49-F238E27FC236}">
                <a16:creationId xmlns:a16="http://schemas.microsoft.com/office/drawing/2014/main" id="{34B87084-593A-41F4-8F48-D3ADDFD5B1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95" y="1961899"/>
            <a:ext cx="2695575" cy="4791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 11">
            <a:extLst>
              <a:ext uri="{FF2B5EF4-FFF2-40B4-BE49-F238E27FC236}">
                <a16:creationId xmlns:a16="http://schemas.microsoft.com/office/drawing/2014/main" id="{557C7838-A8EE-4251-B867-3A452C1E83EA}"/>
              </a:ext>
            </a:extLst>
          </p:cNvPr>
          <p:cNvGrpSpPr/>
          <p:nvPr/>
        </p:nvGrpSpPr>
        <p:grpSpPr>
          <a:xfrm>
            <a:off x="462062" y="1337467"/>
            <a:ext cx="2695575" cy="4791075"/>
            <a:chOff x="7939360" y="256305"/>
            <a:chExt cx="2695575" cy="4791075"/>
          </a:xfrm>
        </p:grpSpPr>
        <p:pic>
          <p:nvPicPr>
            <p:cNvPr id="1028" name="Picture 4" descr="C:\Users\seulflas\AppData\Local\Temp\SNAGHTML7fc917c.PNG">
              <a:extLst>
                <a:ext uri="{FF2B5EF4-FFF2-40B4-BE49-F238E27FC236}">
                  <a16:creationId xmlns:a16="http://schemas.microsoft.com/office/drawing/2014/main" id="{EAB97BAD-EDBE-40E2-96DC-DA78EC28D90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39360" y="256305"/>
              <a:ext cx="269557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C467DC7-0A9D-419E-9783-BCC99796D8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2859" y="2226600"/>
              <a:ext cx="2352681" cy="744864"/>
            </a:xfrm>
            <a:prstGeom prst="rect">
              <a:avLst/>
            </a:prstGeom>
          </p:spPr>
        </p:pic>
      </p:gr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20. Förändring mot tidigare namnrutor </a:t>
            </a:r>
            <a:br>
              <a:rPr lang="sv-SE" dirty="0"/>
            </a:br>
            <a:r>
              <a:rPr lang="sv-SE" sz="1800" b="0" dirty="0">
                <a:solidFill>
                  <a:schemeClr val="bg1"/>
                </a:solidFill>
              </a:rPr>
              <a:t>Information som </a:t>
            </a:r>
            <a:r>
              <a:rPr lang="sv-SE" sz="1800" b="0" u="sng" dirty="0">
                <a:solidFill>
                  <a:schemeClr val="bg1"/>
                </a:solidFill>
              </a:rPr>
              <a:t>utgår</a:t>
            </a:r>
            <a:r>
              <a:rPr lang="sv-SE" sz="1800" b="0" dirty="0">
                <a:solidFill>
                  <a:schemeClr val="bg1"/>
                </a:solidFill>
              </a:rPr>
              <a:t> från tidigare mallar i vanligt förekommande namnruta</a:t>
            </a:r>
          </a:p>
        </p:txBody>
      </p:sp>
      <p:sp>
        <p:nvSpPr>
          <p:cNvPr id="17" name="Rektangel 16">
            <a:extLst>
              <a:ext uri="{FF2B5EF4-FFF2-40B4-BE49-F238E27FC236}">
                <a16:creationId xmlns:a16="http://schemas.microsoft.com/office/drawing/2014/main" id="{99BD3898-03DF-4F61-81E9-1E3ADFD8A67B}"/>
              </a:ext>
            </a:extLst>
          </p:cNvPr>
          <p:cNvSpPr/>
          <p:nvPr/>
        </p:nvSpPr>
        <p:spPr>
          <a:xfrm>
            <a:off x="3488061" y="4120788"/>
            <a:ext cx="3427343" cy="543162"/>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Kontaktuppgifter övriga projektörer: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Ansvarig projektör (inte en adresslista)</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9243BE3-6D59-43C7-9410-90BA081512DA}"/>
              </a:ext>
            </a:extLst>
          </p:cNvPr>
          <p:cNvSpPr/>
          <p:nvPr/>
        </p:nvSpPr>
        <p:spPr>
          <a:xfrm>
            <a:off x="493834" y="2047770"/>
            <a:ext cx="2593061" cy="4891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485CF37-BC38-4946-864D-F854162B9D81}"/>
              </a:ext>
            </a:extLst>
          </p:cNvPr>
          <p:cNvSpPr/>
          <p:nvPr/>
        </p:nvSpPr>
        <p:spPr>
          <a:xfrm>
            <a:off x="493835" y="4067491"/>
            <a:ext cx="2593061" cy="6253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E9F0C-5473-478A-B67F-8AF9BF2E08CD}"/>
              </a:ext>
            </a:extLst>
          </p:cNvPr>
          <p:cNvSpPr/>
          <p:nvPr/>
        </p:nvSpPr>
        <p:spPr>
          <a:xfrm>
            <a:off x="517429" y="5156869"/>
            <a:ext cx="2569467" cy="6253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752B85C3-1140-4221-956D-971F4C278485}"/>
              </a:ext>
            </a:extLst>
          </p:cNvPr>
          <p:cNvSpPr/>
          <p:nvPr/>
        </p:nvSpPr>
        <p:spPr>
          <a:xfrm>
            <a:off x="3488061" y="4872899"/>
            <a:ext cx="5126934" cy="773673"/>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Inga fritextrader: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All beskrivande information är kopplad till ett</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eget metadata </a:t>
            </a:r>
            <a:r>
              <a:rPr lang="sv-SE" sz="1400" dirty="0">
                <a:latin typeface="Calibri" panose="020F0502020204030204" pitchFamily="34" charset="0"/>
                <a:cs typeface="Times New Roman" panose="02020603050405020304" pitchFamily="18" charset="0"/>
              </a:rPr>
              <a:t>(inga fria tolkningar av Innrad1, Innrad2…) </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ktangel 25">
            <a:extLst>
              <a:ext uri="{FF2B5EF4-FFF2-40B4-BE49-F238E27FC236}">
                <a16:creationId xmlns:a16="http://schemas.microsoft.com/office/drawing/2014/main" id="{230601A1-6668-4F16-8FF6-A6E8DFFA27D6}"/>
              </a:ext>
            </a:extLst>
          </p:cNvPr>
          <p:cNvSpPr/>
          <p:nvPr/>
        </p:nvSpPr>
        <p:spPr>
          <a:xfrm>
            <a:off x="3498609" y="2062175"/>
            <a:ext cx="3795091" cy="523220"/>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cs typeface="Times New Roman" panose="02020603050405020304" pitchFamily="18" charset="0"/>
              </a:rPr>
              <a:t>Ändringar och PM-förteckning:</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Ingår numera i namnruta (inga lösa texter)</a:t>
            </a:r>
          </a:p>
        </p:txBody>
      </p:sp>
      <p:sp>
        <p:nvSpPr>
          <p:cNvPr id="14" name="Förbudstecken 13">
            <a:extLst>
              <a:ext uri="{FF2B5EF4-FFF2-40B4-BE49-F238E27FC236}">
                <a16:creationId xmlns:a16="http://schemas.microsoft.com/office/drawing/2014/main" id="{1C566F68-3CAF-4D14-AA25-DCB8619A6C7B}"/>
              </a:ext>
            </a:extLst>
          </p:cNvPr>
          <p:cNvSpPr/>
          <p:nvPr/>
        </p:nvSpPr>
        <p:spPr>
          <a:xfrm>
            <a:off x="1615822" y="2081734"/>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53995C37-2786-4DB1-956C-10818259F527}"/>
              </a:ext>
            </a:extLst>
          </p:cNvPr>
          <p:cNvSpPr/>
          <p:nvPr/>
        </p:nvSpPr>
        <p:spPr>
          <a:xfrm>
            <a:off x="516879" y="5783529"/>
            <a:ext cx="836920" cy="3070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Förbudstecken 17">
            <a:extLst>
              <a:ext uri="{FF2B5EF4-FFF2-40B4-BE49-F238E27FC236}">
                <a16:creationId xmlns:a16="http://schemas.microsoft.com/office/drawing/2014/main" id="{D7751BED-320F-465A-8F4F-160900016A45}"/>
              </a:ext>
            </a:extLst>
          </p:cNvPr>
          <p:cNvSpPr/>
          <p:nvPr/>
        </p:nvSpPr>
        <p:spPr>
          <a:xfrm>
            <a:off x="1642698" y="5247786"/>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Förbudstecken 18">
            <a:extLst>
              <a:ext uri="{FF2B5EF4-FFF2-40B4-BE49-F238E27FC236}">
                <a16:creationId xmlns:a16="http://schemas.microsoft.com/office/drawing/2014/main" id="{9914B496-7437-493F-94F0-12EA3E33FAB7}"/>
              </a:ext>
            </a:extLst>
          </p:cNvPr>
          <p:cNvSpPr/>
          <p:nvPr/>
        </p:nvSpPr>
        <p:spPr>
          <a:xfrm>
            <a:off x="1642698" y="4184374"/>
            <a:ext cx="424313" cy="39381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0" name="Rak koppling 19">
            <a:extLst>
              <a:ext uri="{FF2B5EF4-FFF2-40B4-BE49-F238E27FC236}">
                <a16:creationId xmlns:a16="http://schemas.microsoft.com/office/drawing/2014/main" id="{853FB5A7-82F9-454D-A95B-CF64DD906278}"/>
              </a:ext>
            </a:extLst>
          </p:cNvPr>
          <p:cNvCxnSpPr>
            <a:cxnSpLocks/>
            <a:stCxn id="22" idx="3"/>
          </p:cNvCxnSpPr>
          <p:nvPr/>
        </p:nvCxnSpPr>
        <p:spPr>
          <a:xfrm flipV="1">
            <a:off x="3086895" y="2286947"/>
            <a:ext cx="405933" cy="5392"/>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7AC14CA-1445-4A45-9BF5-9508D17E9D13}"/>
              </a:ext>
            </a:extLst>
          </p:cNvPr>
          <p:cNvCxnSpPr>
            <a:cxnSpLocks/>
          </p:cNvCxnSpPr>
          <p:nvPr/>
        </p:nvCxnSpPr>
        <p:spPr>
          <a:xfrm>
            <a:off x="3086895" y="4363790"/>
            <a:ext cx="40593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FA211331-5D4E-4DB0-B241-3371AD15E181}"/>
              </a:ext>
            </a:extLst>
          </p:cNvPr>
          <p:cNvSpPr/>
          <p:nvPr/>
        </p:nvSpPr>
        <p:spPr>
          <a:xfrm>
            <a:off x="3495624" y="5646934"/>
            <a:ext cx="5293363" cy="574581"/>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Skala + Format</a:t>
            </a:r>
            <a:br>
              <a:rPr lang="sv-SE" sz="1400" b="1"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1:100 och A1 (endast </a:t>
            </a:r>
            <a:r>
              <a:rPr lang="sv-SE" sz="1400" dirty="0" err="1">
                <a:latin typeface="Calibri" panose="020F0502020204030204" pitchFamily="34" charset="0"/>
                <a:ea typeface="Calibri" panose="020F0502020204030204" pitchFamily="34" charset="0"/>
                <a:cs typeface="Times New Roman" panose="02020603050405020304" pitchFamily="18" charset="0"/>
              </a:rPr>
              <a:t>oginalskala</a:t>
            </a:r>
            <a:r>
              <a:rPr lang="sv-SE" sz="1400" dirty="0">
                <a:latin typeface="Calibri" panose="020F0502020204030204" pitchFamily="34" charset="0"/>
                <a:ea typeface="Calibri" panose="020F0502020204030204" pitchFamily="34" charset="0"/>
                <a:cs typeface="Times New Roman" panose="02020603050405020304" pitchFamily="18" charset="0"/>
              </a:rPr>
              <a:t> och format för dokumentet</a:t>
            </a:r>
            <a:r>
              <a:rPr lang="sv-SE" sz="1600" dirty="0">
                <a:latin typeface="Calibri" panose="020F0502020204030204" pitchFamily="34" charset="0"/>
                <a:ea typeface="Calibri" panose="020F0502020204030204" pitchFamily="34" charset="0"/>
                <a:cs typeface="Times New Roman" panose="02020603050405020304" pitchFamily="18" charset="0"/>
              </a:rPr>
              <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Rak koppling 27">
            <a:extLst>
              <a:ext uri="{FF2B5EF4-FFF2-40B4-BE49-F238E27FC236}">
                <a16:creationId xmlns:a16="http://schemas.microsoft.com/office/drawing/2014/main" id="{43D54F35-EA90-4C59-B761-E530BDFEA608}"/>
              </a:ext>
            </a:extLst>
          </p:cNvPr>
          <p:cNvCxnSpPr>
            <a:cxnSpLocks/>
          </p:cNvCxnSpPr>
          <p:nvPr/>
        </p:nvCxnSpPr>
        <p:spPr>
          <a:xfrm flipV="1">
            <a:off x="3086895" y="5255772"/>
            <a:ext cx="405933" cy="4923"/>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B4E53F88-7EB2-49D9-AB00-765D82473306}"/>
              </a:ext>
            </a:extLst>
          </p:cNvPr>
          <p:cNvCxnSpPr>
            <a:cxnSpLocks/>
          </p:cNvCxnSpPr>
          <p:nvPr/>
        </p:nvCxnSpPr>
        <p:spPr>
          <a:xfrm flipV="1">
            <a:off x="1356595" y="5928463"/>
            <a:ext cx="2139029" cy="11524"/>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0" name="Rektangel 29">
            <a:extLst>
              <a:ext uri="{FF2B5EF4-FFF2-40B4-BE49-F238E27FC236}">
                <a16:creationId xmlns:a16="http://schemas.microsoft.com/office/drawing/2014/main" id="{4D202CCE-4D54-4294-8FE4-AC53E7C3EF21}"/>
              </a:ext>
            </a:extLst>
          </p:cNvPr>
          <p:cNvSpPr/>
          <p:nvPr/>
        </p:nvSpPr>
        <p:spPr>
          <a:xfrm>
            <a:off x="9257672" y="2164005"/>
            <a:ext cx="2512861" cy="2003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8FC51CBB-8431-4941-96D8-2642A6E19266}"/>
              </a:ext>
            </a:extLst>
          </p:cNvPr>
          <p:cNvSpPr/>
          <p:nvPr/>
        </p:nvSpPr>
        <p:spPr>
          <a:xfrm>
            <a:off x="11353800" y="5926667"/>
            <a:ext cx="406905" cy="22390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Frihandsfigur: Form 1">
            <a:extLst>
              <a:ext uri="{FF2B5EF4-FFF2-40B4-BE49-F238E27FC236}">
                <a16:creationId xmlns:a16="http://schemas.microsoft.com/office/drawing/2014/main" id="{E4ACD8EC-C613-4247-A9E4-8F43F19DE7FF}"/>
              </a:ext>
            </a:extLst>
          </p:cNvPr>
          <p:cNvSpPr/>
          <p:nvPr/>
        </p:nvSpPr>
        <p:spPr>
          <a:xfrm>
            <a:off x="9245023" y="5303880"/>
            <a:ext cx="2512860" cy="622787"/>
          </a:xfrm>
          <a:custGeom>
            <a:avLst/>
            <a:gdLst>
              <a:gd name="connsiteX0" fmla="*/ 2823 w 2494845"/>
              <a:gd name="connsiteY0" fmla="*/ 0 h 567267"/>
              <a:gd name="connsiteX1" fmla="*/ 2494845 w 2494845"/>
              <a:gd name="connsiteY1" fmla="*/ 5645 h 567267"/>
              <a:gd name="connsiteX2" fmla="*/ 2492023 w 2494845"/>
              <a:gd name="connsiteY2" fmla="*/ 381000 h 567267"/>
              <a:gd name="connsiteX3" fmla="*/ 1648178 w 2494845"/>
              <a:gd name="connsiteY3" fmla="*/ 378178 h 567267"/>
              <a:gd name="connsiteX4" fmla="*/ 1648178 w 2494845"/>
              <a:gd name="connsiteY4" fmla="*/ 567267 h 567267"/>
              <a:gd name="connsiteX5" fmla="*/ 0 w 2494845"/>
              <a:gd name="connsiteY5" fmla="*/ 564445 h 567267"/>
              <a:gd name="connsiteX6" fmla="*/ 2823 w 2494845"/>
              <a:gd name="connsiteY6"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5" h="567267">
                <a:moveTo>
                  <a:pt x="2823" y="0"/>
                </a:moveTo>
                <a:lnTo>
                  <a:pt x="2494845" y="5645"/>
                </a:lnTo>
                <a:cubicBezTo>
                  <a:pt x="2493904" y="130763"/>
                  <a:pt x="2492964" y="255882"/>
                  <a:pt x="2492023" y="381000"/>
                </a:cubicBezTo>
                <a:lnTo>
                  <a:pt x="1648178" y="378178"/>
                </a:lnTo>
                <a:lnTo>
                  <a:pt x="1648178" y="567267"/>
                </a:lnTo>
                <a:lnTo>
                  <a:pt x="0" y="564445"/>
                </a:lnTo>
                <a:lnTo>
                  <a:pt x="2823" y="0"/>
                </a:lnTo>
                <a:close/>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26CC6C74-A157-46CE-B8AD-B1F4696F9ACF}"/>
              </a:ext>
            </a:extLst>
          </p:cNvPr>
          <p:cNvSpPr/>
          <p:nvPr/>
        </p:nvSpPr>
        <p:spPr>
          <a:xfrm>
            <a:off x="10897765" y="5722144"/>
            <a:ext cx="860118" cy="20452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Förbudstecken 14">
            <a:extLst>
              <a:ext uri="{FF2B5EF4-FFF2-40B4-BE49-F238E27FC236}">
                <a16:creationId xmlns:a16="http://schemas.microsoft.com/office/drawing/2014/main" id="{7BF7F2AC-E01C-4F61-A4E7-B7E2653903F2}"/>
              </a:ext>
            </a:extLst>
          </p:cNvPr>
          <p:cNvSpPr/>
          <p:nvPr/>
        </p:nvSpPr>
        <p:spPr>
          <a:xfrm>
            <a:off x="1053107" y="5842875"/>
            <a:ext cx="194864" cy="19963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E66BE44D-0354-42E1-8FED-5709122A61B8}"/>
              </a:ext>
            </a:extLst>
          </p:cNvPr>
          <p:cNvSpPr/>
          <p:nvPr/>
        </p:nvSpPr>
        <p:spPr>
          <a:xfrm>
            <a:off x="7651284" y="1554120"/>
            <a:ext cx="2072975"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Nya namnrutan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ktangel 34">
            <a:extLst>
              <a:ext uri="{FF2B5EF4-FFF2-40B4-BE49-F238E27FC236}">
                <a16:creationId xmlns:a16="http://schemas.microsoft.com/office/drawing/2014/main" id="{B56B6F56-6013-460E-B11D-7EE4AF47C0A8}"/>
              </a:ext>
            </a:extLst>
          </p:cNvPr>
          <p:cNvSpPr/>
          <p:nvPr/>
        </p:nvSpPr>
        <p:spPr>
          <a:xfrm>
            <a:off x="451907" y="1678147"/>
            <a:ext cx="2906898"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Vanligt förekommande:</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P spid="25" grpId="0"/>
      <p:bldP spid="26" grpId="0"/>
      <p:bldP spid="14" grpId="0" animBg="1"/>
      <p:bldP spid="16" grpId="0" animBg="1"/>
      <p:bldP spid="18" grpId="0" animBg="1"/>
      <p:bldP spid="19" grpId="0" animBg="1"/>
      <p:bldP spid="27" grpId="0"/>
      <p:bldP spid="30" grpId="0" animBg="1"/>
      <p:bldP spid="31" grpId="0" animBg="1"/>
      <p:bldP spid="2" grpId="0" animBg="1"/>
      <p:bldP spid="3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7" name="Platshållare för innehåll 6">
            <a:extLst>
              <a:ext uri="{FF2B5EF4-FFF2-40B4-BE49-F238E27FC236}">
                <a16:creationId xmlns:a16="http://schemas.microsoft.com/office/drawing/2014/main" id="{8E8AB5DF-912A-4A9D-9A5F-BA3404513961}"/>
              </a:ext>
            </a:extLst>
          </p:cNvPr>
          <p:cNvSpPr txBox="1">
            <a:spLocks/>
          </p:cNvSpPr>
          <p:nvPr/>
        </p:nvSpPr>
        <p:spPr bwMode="auto">
          <a:xfrm>
            <a:off x="385080" y="1597808"/>
            <a:ext cx="10825845" cy="48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pPr>
            <a:r>
              <a:rPr lang="sv-SE" sz="1600" dirty="0">
                <a:solidFill>
                  <a:srgbClr val="000000"/>
                </a:solidFill>
              </a:rPr>
              <a:t>Framtagen av BEAst med stöd av SBUF, deltagare och omfattning, se SBUF-rapport nr 13507.</a:t>
            </a:r>
          </a:p>
          <a:p>
            <a:pPr>
              <a:spcBef>
                <a:spcPts val="600"/>
              </a:spcBef>
            </a:pPr>
            <a:r>
              <a:rPr lang="sv-SE" sz="1600" dirty="0">
                <a:solidFill>
                  <a:srgbClr val="000000"/>
                </a:solidFill>
              </a:rPr>
              <a:t>BEAst AB äger upphovsrätten till det som beskrivs i detta dokument. För implementeringar kan dokumentet fritt laddas ned från BEAst webbplats och användas fritt. Anpassningar är tillåtna, förutsatt att </a:t>
            </a:r>
            <a:r>
              <a:rPr lang="sv-SE" sz="1600" dirty="0" err="1">
                <a:solidFill>
                  <a:srgbClr val="000000"/>
                </a:solidFill>
              </a:rPr>
              <a:t>interoperabilitet</a:t>
            </a:r>
            <a:r>
              <a:rPr lang="sv-SE" sz="1600" dirty="0">
                <a:solidFill>
                  <a:srgbClr val="000000"/>
                </a:solidFill>
              </a:rPr>
              <a:t> säkerställs. Detta dokument får inte ändras, distribueras, säljas eller ompaketeras på något sätt utan föregående samtycke från BEAst AB, frågor och samtycke skickas enklast till BEAst.se arbetsutskott Bygghandlingar.</a:t>
            </a:r>
            <a:endParaRPr lang="sv-SE" sz="1600" dirty="0"/>
          </a:p>
          <a:p>
            <a:pPr>
              <a:spcBef>
                <a:spcPts val="600"/>
              </a:spcBef>
            </a:pPr>
            <a:r>
              <a:rPr lang="sv-SE" sz="1600" dirty="0"/>
              <a:t>BEAst PDF </a:t>
            </a:r>
            <a:r>
              <a:rPr lang="sv-SE" sz="1600" dirty="0" err="1"/>
              <a:t>Guidelines</a:t>
            </a:r>
            <a:r>
              <a:rPr lang="sv-SE" sz="1600" dirty="0"/>
              <a:t> med exempel för tekniskt rätt innehåll vid PDF export för att kunna skapa automatiska hyperlänkar mellan handlingar och hänvisningar, finns tillgänglig på BEAst hemsida. </a:t>
            </a:r>
          </a:p>
          <a:p>
            <a:pPr>
              <a:spcBef>
                <a:spcPts val="600"/>
              </a:spcBef>
            </a:pPr>
            <a:r>
              <a:rPr lang="sv-SE" sz="1600" dirty="0">
                <a:solidFill>
                  <a:srgbClr val="000000"/>
                </a:solidFill>
              </a:rPr>
              <a:t>SIS standard:</a:t>
            </a:r>
          </a:p>
          <a:p>
            <a:pPr lvl="1">
              <a:spcBef>
                <a:spcPts val="600"/>
              </a:spcBef>
            </a:pPr>
            <a:r>
              <a:rPr lang="sv-SE" sz="1400" dirty="0">
                <a:solidFill>
                  <a:srgbClr val="000000"/>
                </a:solidFill>
              </a:rPr>
              <a:t>SS 32201-2011, 		Handlingar i bygg och förvaltningsprocessen</a:t>
            </a:r>
          </a:p>
          <a:p>
            <a:pPr lvl="1">
              <a:spcBef>
                <a:spcPts val="600"/>
              </a:spcBef>
            </a:pPr>
            <a:r>
              <a:rPr lang="sv-SE" sz="1400" dirty="0">
                <a:solidFill>
                  <a:srgbClr val="000000"/>
                </a:solidFill>
              </a:rPr>
              <a:t>SS 32206-2008, 		Byggdokument, ändringar</a:t>
            </a:r>
          </a:p>
          <a:p>
            <a:pPr lvl="1">
              <a:spcBef>
                <a:spcPts val="600"/>
              </a:spcBef>
            </a:pPr>
            <a:r>
              <a:rPr lang="sv-SE" sz="1400" dirty="0">
                <a:solidFill>
                  <a:srgbClr val="000000"/>
                </a:solidFill>
              </a:rPr>
              <a:t>SS 32266-2008, 		Byggdokument, angivning av status</a:t>
            </a:r>
          </a:p>
          <a:p>
            <a:pPr lvl="1">
              <a:spcBef>
                <a:spcPts val="600"/>
              </a:spcBef>
            </a:pPr>
            <a:r>
              <a:rPr lang="sv-SE" sz="1400" dirty="0">
                <a:solidFill>
                  <a:srgbClr val="000000"/>
                </a:solidFill>
              </a:rPr>
              <a:t>SS 32271-2016, 		Byggritningar, ritningsnumrering</a:t>
            </a:r>
          </a:p>
          <a:p>
            <a:pPr lvl="1">
              <a:spcBef>
                <a:spcPts val="600"/>
              </a:spcBef>
            </a:pPr>
            <a:r>
              <a:rPr lang="sv-SE" sz="1400" dirty="0">
                <a:solidFill>
                  <a:srgbClr val="000000"/>
                </a:solidFill>
              </a:rPr>
              <a:t>SS-EN-ISO 5457 A1 2010, 	Storlekar och utformning av ritningsblanketter</a:t>
            </a:r>
          </a:p>
          <a:p>
            <a:pPr lvl="1">
              <a:spcBef>
                <a:spcPts val="600"/>
              </a:spcBef>
            </a:pPr>
            <a:r>
              <a:rPr lang="sv-SE" sz="1400" dirty="0">
                <a:solidFill>
                  <a:srgbClr val="000000"/>
                </a:solidFill>
              </a:rPr>
              <a:t>SS-EN-ISO 7200-2011, 	Datafält i ritningens huvudfält</a:t>
            </a:r>
          </a:p>
          <a:p>
            <a:pPr lvl="1"/>
            <a:r>
              <a:rPr lang="sv-SE" sz="1400" dirty="0" err="1">
                <a:solidFill>
                  <a:srgbClr val="000000"/>
                </a:solidFill>
              </a:rPr>
              <a:t>ftSS</a:t>
            </a:r>
            <a:r>
              <a:rPr lang="sv-SE" sz="1400" dirty="0">
                <a:solidFill>
                  <a:srgbClr val="000000"/>
                </a:solidFill>
              </a:rPr>
              <a:t> 32207 (remiss) 	Bygg- och förvaltningsdokumentation, Utformning av och innehåll i namnruta</a:t>
            </a:r>
          </a:p>
          <a:p>
            <a:pPr lvl="1"/>
            <a:r>
              <a:rPr lang="sv-SE" sz="1400" dirty="0" err="1">
                <a:solidFill>
                  <a:srgbClr val="000000"/>
                </a:solidFill>
              </a:rPr>
              <a:t>ftSS</a:t>
            </a:r>
            <a:r>
              <a:rPr lang="sv-SE" sz="1400" dirty="0">
                <a:solidFill>
                  <a:srgbClr val="000000"/>
                </a:solidFill>
              </a:rPr>
              <a:t> 32209 (remiss) 	Bygg- och förvaltningsdokumentation, Angivning av handling och granskningssteg</a:t>
            </a:r>
            <a:endParaRPr lang="sv-SE" dirty="0">
              <a:solidFill>
                <a:srgbClr val="000000"/>
              </a:solidFill>
            </a:endParaRPr>
          </a:p>
          <a:p>
            <a:pPr>
              <a:spcBef>
                <a:spcPts val="600"/>
              </a:spcBef>
            </a:pPr>
            <a:r>
              <a:rPr lang="sv-SE" sz="1600" dirty="0">
                <a:solidFill>
                  <a:srgbClr val="000000"/>
                </a:solidFill>
              </a:rPr>
              <a:t>Svensk Byggtjänst: BH90, BSAB 96, </a:t>
            </a:r>
            <a:r>
              <a:rPr lang="sv-SE" sz="1600" dirty="0" err="1">
                <a:solidFill>
                  <a:srgbClr val="000000"/>
                </a:solidFill>
              </a:rPr>
              <a:t>CoClass</a:t>
            </a:r>
            <a:endParaRPr lang="sv-SE" sz="1600" dirty="0">
              <a:latin typeface="Arial" pitchFamily="34" charset="0"/>
            </a:endParaRPr>
          </a:p>
          <a:p>
            <a:pPr marL="0" indent="0">
              <a:spcBef>
                <a:spcPts val="600"/>
              </a:spcBef>
              <a:buNone/>
            </a:pPr>
            <a:endParaRPr lang="sv-SE" sz="16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26682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4697" y="2712609"/>
            <a:ext cx="7323455" cy="2484335"/>
          </a:xfrm>
          <a:prstGeom prst="rect">
            <a:avLst/>
          </a:prstGeom>
        </p:spPr>
      </p:pic>
      <p:sp>
        <p:nvSpPr>
          <p:cNvPr id="9" name="Rektangel 8"/>
          <p:cNvSpPr/>
          <p:nvPr/>
        </p:nvSpPr>
        <p:spPr>
          <a:xfrm>
            <a:off x="10455564" y="6268953"/>
            <a:ext cx="1507836"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br>
              <a:rPr lang="sv-SE" dirty="0">
                <a:solidFill>
                  <a:srgbClr val="FFFFFF"/>
                </a:solidFill>
              </a:rPr>
            </a:br>
            <a:r>
              <a:rPr lang="sv-SE" dirty="0">
                <a:solidFill>
                  <a:srgbClr val="FFFFFF"/>
                </a:solidFill>
              </a:rPr>
              <a:t>1. Namnruta i handlingar</a:t>
            </a:r>
            <a:br>
              <a:rPr lang="sv-SE" sz="1800" dirty="0">
                <a:solidFill>
                  <a:srgbClr val="FFFFFF"/>
                </a:solidFill>
              </a:rPr>
            </a:br>
            <a:r>
              <a:rPr lang="sv-SE" sz="1800" b="0" dirty="0">
                <a:solidFill>
                  <a:srgbClr val="FFFFFF"/>
                </a:solidFill>
              </a:rPr>
              <a:t>Syfte och mål</a:t>
            </a:r>
            <a:endParaRPr lang="sv-SE" sz="1800" b="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9" y="1746563"/>
            <a:ext cx="10790922" cy="44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dirty="0"/>
              <a:t>Innehållet i namnrutan möjliggör en bred användning hos beställarorganisationer, projekterande konsulter och entreprenörer. </a:t>
            </a:r>
            <a:br>
              <a:rPr lang="sv-SE" dirty="0"/>
            </a:br>
            <a:br>
              <a:rPr lang="sv-SE" dirty="0"/>
            </a:br>
            <a:r>
              <a:rPr lang="sv-SE" dirty="0"/>
              <a:t>Namnrutan och dess innehåll är en viktig komponent i ett vidare arbete med att digitalisera överföring av teknisk dokumentation i samhällsbyggnadssektorn.</a:t>
            </a:r>
            <a:br>
              <a:rPr lang="sv-SE" dirty="0"/>
            </a:br>
            <a:endParaRPr lang="sv-SE" dirty="0"/>
          </a:p>
          <a:p>
            <a:r>
              <a:rPr lang="sv-SE" b="1" dirty="0"/>
              <a:t>Nuläge</a:t>
            </a:r>
            <a:br>
              <a:rPr lang="sv-SE" b="1" dirty="0"/>
            </a:br>
            <a:r>
              <a:rPr lang="sv-SE" dirty="0"/>
              <a:t>Bristande informationshantering i flera led ger ökade kostnader, kvalitetsbrister och </a:t>
            </a:r>
            <a:br>
              <a:rPr lang="sv-SE" dirty="0"/>
            </a:br>
            <a:r>
              <a:rPr lang="sv-SE" dirty="0"/>
              <a:t>bromsar den digitala utvecklingen.</a:t>
            </a:r>
            <a:br>
              <a:rPr lang="sv-SE" b="1" dirty="0"/>
            </a:br>
            <a:endParaRPr lang="sv-SE" b="1" dirty="0"/>
          </a:p>
          <a:p>
            <a:r>
              <a:rPr lang="sv-SE" b="1" dirty="0"/>
              <a:t>Mål</a:t>
            </a:r>
            <a:br>
              <a:rPr lang="sv-SE" b="1" dirty="0"/>
            </a:br>
            <a:r>
              <a:rPr lang="sv-SE" dirty="0"/>
              <a:t>Effektivisera och kvalitetssäkra hanteringen av dokument i byggprocessen genom standardisering och automatisering för att säkerställa informationsflöden hos alla intressenter.</a:t>
            </a:r>
            <a:br>
              <a:rPr lang="sv-SE" dirty="0"/>
            </a:br>
            <a:br>
              <a:rPr lang="sv-SE" sz="1600" dirty="0"/>
            </a:b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a:xfrm>
            <a:off x="385080" y="197634"/>
            <a:ext cx="11390313" cy="1097766"/>
          </a:xfrm>
        </p:spPr>
        <p:txBody>
          <a:bodyPr/>
          <a:lstStyle/>
          <a:p>
            <a:r>
              <a:rPr lang="sv-SE" dirty="0">
                <a:solidFill>
                  <a:srgbClr val="FFFFFF"/>
                </a:solidFill>
              </a:rPr>
              <a:t>2. Process kring handlingar</a:t>
            </a:r>
            <a:br>
              <a:rPr lang="sv-SE" sz="9600" dirty="0">
                <a:solidFill>
                  <a:srgbClr val="FFFFFF"/>
                </a:solidFill>
              </a:rPr>
            </a:br>
            <a:r>
              <a:rPr lang="sv-SE" sz="1800" b="0" dirty="0">
                <a:solidFill>
                  <a:srgbClr val="FFFFFF"/>
                </a:solidFill>
              </a:rPr>
              <a:t>Hantera informationen i namnrutan från förstudie till relationshandling och förvaltning</a:t>
            </a:r>
            <a:endParaRPr lang="sv-SE" sz="1800" dirty="0">
              <a:solidFill>
                <a:schemeClr val="bg1"/>
              </a:solidFill>
            </a:endParaRPr>
          </a:p>
        </p:txBody>
      </p:sp>
      <p:sp>
        <p:nvSpPr>
          <p:cNvPr id="7" name="textruta 6">
            <a:extLst>
              <a:ext uri="{FF2B5EF4-FFF2-40B4-BE49-F238E27FC236}">
                <a16:creationId xmlns:a16="http://schemas.microsoft.com/office/drawing/2014/main" id="{848B7231-E10B-46BE-B18B-854B76CDC728}"/>
              </a:ext>
            </a:extLst>
          </p:cNvPr>
          <p:cNvSpPr txBox="1"/>
          <p:nvPr/>
        </p:nvSpPr>
        <p:spPr>
          <a:xfrm>
            <a:off x="485178" y="4605381"/>
            <a:ext cx="1030403"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FÖRSTUDIE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8" name="textruta 7">
            <a:extLst>
              <a:ext uri="{FF2B5EF4-FFF2-40B4-BE49-F238E27FC236}">
                <a16:creationId xmlns:a16="http://schemas.microsoft.com/office/drawing/2014/main" id="{BD34534E-D8DE-409C-A96F-0DCC9947C7A6}"/>
              </a:ext>
            </a:extLst>
          </p:cNvPr>
          <p:cNvSpPr txBox="1"/>
          <p:nvPr/>
        </p:nvSpPr>
        <p:spPr>
          <a:xfrm>
            <a:off x="1847897" y="4609421"/>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PROGRAM HANDLING</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6524D471-0B79-47A4-BAA9-8252755431A9}"/>
              </a:ext>
            </a:extLst>
          </p:cNvPr>
          <p:cNvSpPr txBox="1"/>
          <p:nvPr/>
        </p:nvSpPr>
        <p:spPr>
          <a:xfrm>
            <a:off x="4516015" y="4644419"/>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0" name="textruta 9">
            <a:extLst>
              <a:ext uri="{FF2B5EF4-FFF2-40B4-BE49-F238E27FC236}">
                <a16:creationId xmlns:a16="http://schemas.microsoft.com/office/drawing/2014/main" id="{51F06470-E3E3-4CE4-BB26-BA3D53D8A434}"/>
              </a:ext>
            </a:extLst>
          </p:cNvPr>
          <p:cNvSpPr txBox="1"/>
          <p:nvPr/>
        </p:nvSpPr>
        <p:spPr>
          <a:xfrm>
            <a:off x="7122351" y="4636253"/>
            <a:ext cx="1766604"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1" name="textruta 10">
            <a:extLst>
              <a:ext uri="{FF2B5EF4-FFF2-40B4-BE49-F238E27FC236}">
                <a16:creationId xmlns:a16="http://schemas.microsoft.com/office/drawing/2014/main" id="{148B7030-6BA8-4235-A4A3-1883A91B8D07}"/>
              </a:ext>
            </a:extLst>
          </p:cNvPr>
          <p:cNvSpPr txBox="1"/>
          <p:nvPr/>
        </p:nvSpPr>
        <p:spPr>
          <a:xfrm>
            <a:off x="9175097" y="4633958"/>
            <a:ext cx="224867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RELATIONSHANDLING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DRIFT &amp; UNDERHÅLL</a:t>
            </a:r>
          </a:p>
        </p:txBody>
      </p:sp>
      <p:sp>
        <p:nvSpPr>
          <p:cNvPr id="12" name="textruta 11">
            <a:extLst>
              <a:ext uri="{FF2B5EF4-FFF2-40B4-BE49-F238E27FC236}">
                <a16:creationId xmlns:a16="http://schemas.microsoft.com/office/drawing/2014/main" id="{6D13EDA8-6D40-4F63-8B15-802AFBD4C116}"/>
              </a:ext>
            </a:extLst>
          </p:cNvPr>
          <p:cNvSpPr txBox="1"/>
          <p:nvPr/>
        </p:nvSpPr>
        <p:spPr>
          <a:xfrm>
            <a:off x="485178" y="4177823"/>
            <a:ext cx="6351032"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PROJEKTERING</a:t>
            </a:r>
          </a:p>
        </p:txBody>
      </p:sp>
      <p:sp>
        <p:nvSpPr>
          <p:cNvPr id="13" name="textruta 12">
            <a:extLst>
              <a:ext uri="{FF2B5EF4-FFF2-40B4-BE49-F238E27FC236}">
                <a16:creationId xmlns:a16="http://schemas.microsoft.com/office/drawing/2014/main" id="{C23BAFE5-C472-4BEB-BC44-6541CBADCAB2}"/>
              </a:ext>
            </a:extLst>
          </p:cNvPr>
          <p:cNvSpPr txBox="1"/>
          <p:nvPr/>
        </p:nvSpPr>
        <p:spPr>
          <a:xfrm>
            <a:off x="7109029" y="4177823"/>
            <a:ext cx="4301420"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PRODUKTION</a:t>
            </a:r>
          </a:p>
        </p:txBody>
      </p:sp>
      <p:sp>
        <p:nvSpPr>
          <p:cNvPr id="14" name="textruta 13">
            <a:extLst>
              <a:ext uri="{FF2B5EF4-FFF2-40B4-BE49-F238E27FC236}">
                <a16:creationId xmlns:a16="http://schemas.microsoft.com/office/drawing/2014/main" id="{6B701A77-C01B-4383-BEBB-A4265D3350A2}"/>
              </a:ext>
            </a:extLst>
          </p:cNvPr>
          <p:cNvSpPr txBox="1"/>
          <p:nvPr/>
        </p:nvSpPr>
        <p:spPr>
          <a:xfrm>
            <a:off x="485179" y="5599719"/>
            <a:ext cx="84037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ABK KONSULTER LEVERERAR</a:t>
            </a:r>
          </a:p>
        </p:txBody>
      </p:sp>
      <p:sp>
        <p:nvSpPr>
          <p:cNvPr id="15" name="Pil: nedåt 14">
            <a:extLst>
              <a:ext uri="{FF2B5EF4-FFF2-40B4-BE49-F238E27FC236}">
                <a16:creationId xmlns:a16="http://schemas.microsoft.com/office/drawing/2014/main" id="{B546B7A6-38A9-451B-A0BA-057DB49837F6}"/>
              </a:ext>
            </a:extLst>
          </p:cNvPr>
          <p:cNvSpPr/>
          <p:nvPr/>
        </p:nvSpPr>
        <p:spPr>
          <a:xfrm rot="10800000">
            <a:off x="973939" y="32934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5E27192-B171-4972-AFC8-148C92EDCCA2}"/>
              </a:ext>
            </a:extLst>
          </p:cNvPr>
          <p:cNvSpPr/>
          <p:nvPr/>
        </p:nvSpPr>
        <p:spPr>
          <a:xfrm rot="10800000">
            <a:off x="3036002" y="33066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Pil: nedåt 16">
            <a:extLst>
              <a:ext uri="{FF2B5EF4-FFF2-40B4-BE49-F238E27FC236}">
                <a16:creationId xmlns:a16="http://schemas.microsoft.com/office/drawing/2014/main" id="{30E4211B-BC01-4F4B-A1A7-862C1740A5B1}"/>
              </a:ext>
            </a:extLst>
          </p:cNvPr>
          <p:cNvSpPr/>
          <p:nvPr/>
        </p:nvSpPr>
        <p:spPr>
          <a:xfrm rot="10800000">
            <a:off x="5570819" y="33051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il: nedåt 17">
            <a:extLst>
              <a:ext uri="{FF2B5EF4-FFF2-40B4-BE49-F238E27FC236}">
                <a16:creationId xmlns:a16="http://schemas.microsoft.com/office/drawing/2014/main" id="{F1401D7E-BD8D-43A1-880D-432D83C7A8B8}"/>
              </a:ext>
            </a:extLst>
          </p:cNvPr>
          <p:cNvSpPr/>
          <p:nvPr/>
        </p:nvSpPr>
        <p:spPr>
          <a:xfrm rot="10800000">
            <a:off x="7864601" y="33051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3C133710-DEBC-4D3C-BF54-3C0CD707B484}"/>
              </a:ext>
            </a:extLst>
          </p:cNvPr>
          <p:cNvSpPr txBox="1"/>
          <p:nvPr/>
        </p:nvSpPr>
        <p:spPr>
          <a:xfrm>
            <a:off x="9175097" y="5599719"/>
            <a:ext cx="22486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E/UE LEVERERAR</a:t>
            </a:r>
          </a:p>
        </p:txBody>
      </p:sp>
      <p:sp>
        <p:nvSpPr>
          <p:cNvPr id="20" name="Pil: nedåt 19">
            <a:extLst>
              <a:ext uri="{FF2B5EF4-FFF2-40B4-BE49-F238E27FC236}">
                <a16:creationId xmlns:a16="http://schemas.microsoft.com/office/drawing/2014/main" id="{37D6D32F-13C5-47C3-9A18-5F81489B7E9D}"/>
              </a:ext>
            </a:extLst>
          </p:cNvPr>
          <p:cNvSpPr/>
          <p:nvPr/>
        </p:nvSpPr>
        <p:spPr>
          <a:xfrm rot="10800000">
            <a:off x="10158383" y="33043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AFC107BD-1FB7-4B6D-BD09-DB39A0A2D4B9}"/>
              </a:ext>
            </a:extLst>
          </p:cNvPr>
          <p:cNvSpPr txBox="1"/>
          <p:nvPr/>
        </p:nvSpPr>
        <p:spPr>
          <a:xfrm>
            <a:off x="485178" y="3734122"/>
            <a:ext cx="10938594" cy="369332"/>
          </a:xfrm>
          <a:prstGeom prst="rect">
            <a:avLst/>
          </a:prstGeom>
          <a:solidFill>
            <a:srgbClr val="FFC00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kern="0" dirty="0">
                <a:solidFill>
                  <a:prstClr val="white"/>
                </a:solidFill>
                <a:latin typeface="Calibri" panose="020F0502020204030204"/>
                <a:cs typeface="+mn-cs"/>
              </a:rPr>
              <a:t>DOKUMENT</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22" name="textruta 21">
            <a:extLst>
              <a:ext uri="{FF2B5EF4-FFF2-40B4-BE49-F238E27FC236}">
                <a16:creationId xmlns:a16="http://schemas.microsoft.com/office/drawing/2014/main" id="{390EC386-D43E-4EC3-BD64-1E797671FDBF}"/>
              </a:ext>
            </a:extLst>
          </p:cNvPr>
          <p:cNvSpPr txBox="1"/>
          <p:nvPr/>
        </p:nvSpPr>
        <p:spPr>
          <a:xfrm>
            <a:off x="475018" y="2479594"/>
            <a:ext cx="9955308"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KONSULTER HÄMTAR</a:t>
            </a:r>
          </a:p>
        </p:txBody>
      </p:sp>
      <p:sp>
        <p:nvSpPr>
          <p:cNvPr id="28" name="textruta 27">
            <a:extLst>
              <a:ext uri="{FF2B5EF4-FFF2-40B4-BE49-F238E27FC236}">
                <a16:creationId xmlns:a16="http://schemas.microsoft.com/office/drawing/2014/main" id="{7DB15C8C-3D5A-4271-85AF-4E496F8184B6}"/>
              </a:ext>
            </a:extLst>
          </p:cNvPr>
          <p:cNvSpPr txBox="1"/>
          <p:nvPr/>
        </p:nvSpPr>
        <p:spPr>
          <a:xfrm>
            <a:off x="475018" y="2918329"/>
            <a:ext cx="1093859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BESTÄLLARE HÄMTAR</a:t>
            </a:r>
          </a:p>
        </p:txBody>
      </p:sp>
      <p:sp>
        <p:nvSpPr>
          <p:cNvPr id="29" name="textruta 28">
            <a:extLst>
              <a:ext uri="{FF2B5EF4-FFF2-40B4-BE49-F238E27FC236}">
                <a16:creationId xmlns:a16="http://schemas.microsoft.com/office/drawing/2014/main" id="{137811F3-B89A-4AC3-93D1-3A5B7CEF721A}"/>
              </a:ext>
            </a:extLst>
          </p:cNvPr>
          <p:cNvSpPr txBox="1"/>
          <p:nvPr/>
        </p:nvSpPr>
        <p:spPr>
          <a:xfrm>
            <a:off x="4577498" y="2043203"/>
            <a:ext cx="585295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ABT ENTREPRENÖR HÄMTAR</a:t>
            </a:r>
          </a:p>
        </p:txBody>
      </p:sp>
      <p:sp>
        <p:nvSpPr>
          <p:cNvPr id="30" name="textruta 29">
            <a:extLst>
              <a:ext uri="{FF2B5EF4-FFF2-40B4-BE49-F238E27FC236}">
                <a16:creationId xmlns:a16="http://schemas.microsoft.com/office/drawing/2014/main" id="{F5C50976-B560-45EB-883F-A11A4634B7BF}"/>
              </a:ext>
            </a:extLst>
          </p:cNvPr>
          <p:cNvSpPr txBox="1"/>
          <p:nvPr/>
        </p:nvSpPr>
        <p:spPr>
          <a:xfrm>
            <a:off x="7122351" y="1603665"/>
            <a:ext cx="3318135"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 ENTREPRENÖR HÄMTAR</a:t>
            </a:r>
          </a:p>
        </p:txBody>
      </p:sp>
      <p:sp>
        <p:nvSpPr>
          <p:cNvPr id="31" name="textruta 30">
            <a:extLst>
              <a:ext uri="{FF2B5EF4-FFF2-40B4-BE49-F238E27FC236}">
                <a16:creationId xmlns:a16="http://schemas.microsoft.com/office/drawing/2014/main" id="{1F018299-4F28-4A9D-ACD2-5A39D6C52904}"/>
              </a:ext>
            </a:extLst>
          </p:cNvPr>
          <p:cNvSpPr txBox="1"/>
          <p:nvPr/>
        </p:nvSpPr>
        <p:spPr>
          <a:xfrm>
            <a:off x="3212764" y="4633958"/>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FÖRSLAGS HANDLING</a:t>
            </a:r>
          </a:p>
        </p:txBody>
      </p:sp>
      <p:sp>
        <p:nvSpPr>
          <p:cNvPr id="32" name="textruta 31">
            <a:extLst>
              <a:ext uri="{FF2B5EF4-FFF2-40B4-BE49-F238E27FC236}">
                <a16:creationId xmlns:a16="http://schemas.microsoft.com/office/drawing/2014/main" id="{86E4D1D4-FD03-4DA6-A254-072560E62E75}"/>
              </a:ext>
            </a:extLst>
          </p:cNvPr>
          <p:cNvSpPr txBox="1"/>
          <p:nvPr/>
        </p:nvSpPr>
        <p:spPr>
          <a:xfrm>
            <a:off x="5852922" y="4626314"/>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BYGGLOV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33" name="Pil: nedåt 32">
            <a:extLst>
              <a:ext uri="{FF2B5EF4-FFF2-40B4-BE49-F238E27FC236}">
                <a16:creationId xmlns:a16="http://schemas.microsoft.com/office/drawing/2014/main" id="{868E498B-FA55-457E-AB2F-8AF7573DDE6C}"/>
              </a:ext>
            </a:extLst>
          </p:cNvPr>
          <p:cNvSpPr/>
          <p:nvPr/>
        </p:nvSpPr>
        <p:spPr>
          <a:xfrm rot="10800000">
            <a:off x="963779" y="51730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Pil: nedåt 33">
            <a:extLst>
              <a:ext uri="{FF2B5EF4-FFF2-40B4-BE49-F238E27FC236}">
                <a16:creationId xmlns:a16="http://schemas.microsoft.com/office/drawing/2014/main" id="{86C790BE-E1CF-450C-8BFE-2D6DE3EE2A07}"/>
              </a:ext>
            </a:extLst>
          </p:cNvPr>
          <p:cNvSpPr/>
          <p:nvPr/>
        </p:nvSpPr>
        <p:spPr>
          <a:xfrm rot="10800000">
            <a:off x="3025842" y="51862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Pil: nedåt 34">
            <a:extLst>
              <a:ext uri="{FF2B5EF4-FFF2-40B4-BE49-F238E27FC236}">
                <a16:creationId xmlns:a16="http://schemas.microsoft.com/office/drawing/2014/main" id="{835E829C-64C5-421E-B071-032B1955869C}"/>
              </a:ext>
            </a:extLst>
          </p:cNvPr>
          <p:cNvSpPr/>
          <p:nvPr/>
        </p:nvSpPr>
        <p:spPr>
          <a:xfrm rot="10800000">
            <a:off x="5560659" y="51847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Pil: nedåt 35">
            <a:extLst>
              <a:ext uri="{FF2B5EF4-FFF2-40B4-BE49-F238E27FC236}">
                <a16:creationId xmlns:a16="http://schemas.microsoft.com/office/drawing/2014/main" id="{39A4D24E-5D3D-4184-85EA-30B40B69B1F9}"/>
              </a:ext>
            </a:extLst>
          </p:cNvPr>
          <p:cNvSpPr/>
          <p:nvPr/>
        </p:nvSpPr>
        <p:spPr>
          <a:xfrm rot="10800000">
            <a:off x="7854441" y="51847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il: nedåt 36">
            <a:extLst>
              <a:ext uri="{FF2B5EF4-FFF2-40B4-BE49-F238E27FC236}">
                <a16:creationId xmlns:a16="http://schemas.microsoft.com/office/drawing/2014/main" id="{E5F489BE-E386-493D-87E9-35FB08D69FB1}"/>
              </a:ext>
            </a:extLst>
          </p:cNvPr>
          <p:cNvSpPr/>
          <p:nvPr/>
        </p:nvSpPr>
        <p:spPr>
          <a:xfrm rot="10800000">
            <a:off x="10148223" y="51839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ADE64ED-B28C-4A17-B9A7-61DFE3A3C9E1}"/>
              </a:ext>
            </a:extLst>
          </p:cNvPr>
          <p:cNvPicPr>
            <a:picLocks noChangeAspect="1"/>
          </p:cNvPicPr>
          <p:nvPr/>
        </p:nvPicPr>
        <p:blipFill>
          <a:blip r:embed="rId3"/>
          <a:stretch>
            <a:fillRect/>
          </a:stretch>
        </p:blipFill>
        <p:spPr>
          <a:xfrm>
            <a:off x="389132" y="1596508"/>
            <a:ext cx="2635422" cy="4678829"/>
          </a:xfrm>
          <a:prstGeom prst="rect">
            <a:avLst/>
          </a:prstGeom>
        </p:spPr>
      </p:pic>
      <p:pic>
        <p:nvPicPr>
          <p:cNvPr id="2" name="Bildobjekt 1">
            <a:extLst>
              <a:ext uri="{FF2B5EF4-FFF2-40B4-BE49-F238E27FC236}">
                <a16:creationId xmlns:a16="http://schemas.microsoft.com/office/drawing/2014/main" id="{98C62EC5-C490-4E91-B359-2D8BC718E7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9280" y="1608085"/>
            <a:ext cx="8508454" cy="2651300"/>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2. Termlista och namnruta</a:t>
            </a:r>
            <a:br>
              <a:rPr lang="sv-SE" sz="8800" dirty="0">
                <a:solidFill>
                  <a:srgbClr val="FFFFFF"/>
                </a:solidFill>
              </a:rPr>
            </a:br>
            <a:r>
              <a:rPr lang="sv-SE" sz="1800" b="0" dirty="0">
                <a:solidFill>
                  <a:schemeClr val="bg1"/>
                </a:solidFill>
              </a:rPr>
              <a:t>Har starkt samband som underlättar hanteringen och stöd från dokumentplattformar</a:t>
            </a:r>
          </a:p>
        </p:txBody>
      </p:sp>
      <p:sp>
        <p:nvSpPr>
          <p:cNvPr id="16" name="Rektangel 15">
            <a:extLst>
              <a:ext uri="{FF2B5EF4-FFF2-40B4-BE49-F238E27FC236}">
                <a16:creationId xmlns:a16="http://schemas.microsoft.com/office/drawing/2014/main" id="{1324F2AF-FB2B-427B-A5EA-A0CE26A31AE6}"/>
              </a:ext>
            </a:extLst>
          </p:cNvPr>
          <p:cNvSpPr/>
          <p:nvPr/>
        </p:nvSpPr>
        <p:spPr>
          <a:xfrm>
            <a:off x="6186923" y="1737690"/>
            <a:ext cx="1565940" cy="2521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FD3F59D8-761A-4E1C-89A0-7C5E0CA9B10F}"/>
              </a:ext>
            </a:extLst>
          </p:cNvPr>
          <p:cNvSpPr/>
          <p:nvPr/>
        </p:nvSpPr>
        <p:spPr>
          <a:xfrm>
            <a:off x="6186922" y="1920606"/>
            <a:ext cx="1565940" cy="143221"/>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0CE83E47-E7DC-485B-AE5C-D3B4D3F2C91F}"/>
              </a:ext>
            </a:extLst>
          </p:cNvPr>
          <p:cNvSpPr/>
          <p:nvPr/>
        </p:nvSpPr>
        <p:spPr>
          <a:xfrm>
            <a:off x="417633" y="5979460"/>
            <a:ext cx="2149721" cy="26503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42F94E15-239C-4485-B5BA-733862793757}"/>
              </a:ext>
            </a:extLst>
          </p:cNvPr>
          <p:cNvSpPr/>
          <p:nvPr/>
        </p:nvSpPr>
        <p:spPr>
          <a:xfrm>
            <a:off x="6186922" y="3929932"/>
            <a:ext cx="1565940" cy="22969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D23E93F0-C947-4FCF-AC18-152475AC9825}"/>
              </a:ext>
            </a:extLst>
          </p:cNvPr>
          <p:cNvSpPr/>
          <p:nvPr/>
        </p:nvSpPr>
        <p:spPr>
          <a:xfrm>
            <a:off x="427572" y="1608086"/>
            <a:ext cx="2596982" cy="51720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10CF0EA-B03E-4C64-881E-C90306A2A053}"/>
              </a:ext>
            </a:extLst>
          </p:cNvPr>
          <p:cNvSpPr/>
          <p:nvPr/>
        </p:nvSpPr>
        <p:spPr>
          <a:xfrm>
            <a:off x="3319280" y="5636953"/>
            <a:ext cx="8059051" cy="607539"/>
          </a:xfrm>
          <a:prstGeom prst="rect">
            <a:avLst/>
          </a:prstGeom>
        </p:spPr>
        <p:txBody>
          <a:bodyPr wrap="square">
            <a:spAutoFit/>
          </a:bodyPr>
          <a:lstStyle/>
          <a:p>
            <a:pPr lvl="0">
              <a:lnSpc>
                <a:spcPct val="107000"/>
              </a:lnSpc>
              <a:spcAft>
                <a:spcPts val="0"/>
              </a:spcAft>
            </a:pPr>
            <a:r>
              <a:rPr lang="sv-SE" sz="1600" dirty="0">
                <a:latin typeface="Calibri" panose="020F0502020204030204" pitchFamily="34" charset="0"/>
                <a:cs typeface="Times New Roman" panose="02020603050405020304" pitchFamily="18" charset="0"/>
              </a:rPr>
              <a:t>Hela termlistan i </a:t>
            </a:r>
            <a:r>
              <a:rPr lang="sv-SE" sz="1600" dirty="0" err="1">
                <a:latin typeface="Calibri" panose="020F0502020204030204" pitchFamily="34" charset="0"/>
                <a:cs typeface="Times New Roman" panose="02020603050405020304" pitchFamily="18" charset="0"/>
              </a:rPr>
              <a:t>excel</a:t>
            </a:r>
            <a:r>
              <a:rPr lang="sv-SE" sz="1600" dirty="0">
                <a:latin typeface="Calibri" panose="020F0502020204030204" pitchFamily="34" charset="0"/>
                <a:cs typeface="Times New Roman" panose="02020603050405020304" pitchFamily="18" charset="0"/>
              </a:rPr>
              <a:t> med </a:t>
            </a:r>
            <a:r>
              <a:rPr lang="sv-SE" sz="1600" dirty="0" err="1">
                <a:latin typeface="Calibri" panose="020F0502020204030204" pitchFamily="34" charset="0"/>
                <a:cs typeface="Times New Roman" panose="02020603050405020304" pitchFamily="18" charset="0"/>
              </a:rPr>
              <a:t>förpopulerade</a:t>
            </a:r>
            <a:r>
              <a:rPr lang="sv-SE" sz="1600" dirty="0">
                <a:latin typeface="Calibri" panose="020F0502020204030204" pitchFamily="34" charset="0"/>
                <a:cs typeface="Times New Roman" panose="02020603050405020304" pitchFamily="18" charset="0"/>
              </a:rPr>
              <a:t> värden finns tillgänglig: </a:t>
            </a:r>
            <a:r>
              <a:rPr lang="sv-SE" sz="1600" dirty="0">
                <a:latin typeface="Calibri" panose="020F0502020204030204" pitchFamily="34" charset="0"/>
                <a:cs typeface="Times New Roman" panose="02020603050405020304" pitchFamily="18" charset="0"/>
                <a:hlinkClick r:id="rId5"/>
              </a:rPr>
              <a:t>https://www.beast.se/standarder/beast-document/</a:t>
            </a:r>
            <a:endParaRPr lang="sv-SE"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Namnruta framtagen av BEAst</a:t>
            </a:r>
            <a:br>
              <a:rPr lang="sv-SE" sz="8800" dirty="0">
                <a:solidFill>
                  <a:srgbClr val="FFFFFF"/>
                </a:solidFill>
              </a:rPr>
            </a:br>
            <a:r>
              <a:rPr lang="sv-SE" sz="1800" b="0" dirty="0">
                <a:solidFill>
                  <a:srgbClr val="FFFFFF"/>
                </a:solidFill>
              </a:rPr>
              <a:t>Mall för namnruta finns att hämta på www.beast.se </a:t>
            </a:r>
            <a:endParaRPr lang="sv-SE" sz="1800" dirty="0">
              <a:solidFill>
                <a:schemeClr val="bg1"/>
              </a:solidFill>
            </a:endParaRPr>
          </a:p>
        </p:txBody>
      </p:sp>
      <p:sp>
        <p:nvSpPr>
          <p:cNvPr id="2" name="Rektangel 1">
            <a:extLst>
              <a:ext uri="{FF2B5EF4-FFF2-40B4-BE49-F238E27FC236}">
                <a16:creationId xmlns:a16="http://schemas.microsoft.com/office/drawing/2014/main" id="{557AFAC1-124A-413A-95A8-629262294955}"/>
              </a:ext>
            </a:extLst>
          </p:cNvPr>
          <p:cNvSpPr/>
          <p:nvPr/>
        </p:nvSpPr>
        <p:spPr>
          <a:xfrm>
            <a:off x="4281921" y="1622335"/>
            <a:ext cx="6373090" cy="3785652"/>
          </a:xfrm>
          <a:prstGeom prst="rect">
            <a:avLst/>
          </a:prstGeom>
        </p:spPr>
        <p:txBody>
          <a:bodyPr wrap="square">
            <a:spAutoFit/>
          </a:bodyPr>
          <a:lstStyle/>
          <a:p>
            <a:r>
              <a:rPr lang="sv-SE" sz="2400" dirty="0"/>
              <a:t>Mall namnruta finns framtaget*:</a:t>
            </a:r>
            <a:br>
              <a:rPr lang="sv-SE" sz="2400" dirty="0"/>
            </a:br>
            <a:endParaRPr lang="sv-SE" sz="2400" dirty="0"/>
          </a:p>
          <a:p>
            <a:pPr marL="285750" indent="-285750">
              <a:buFont typeface="Arial" panose="020B0604020202020204" pitchFamily="34" charset="0"/>
              <a:buChar char="•"/>
            </a:pPr>
            <a:r>
              <a:rPr lang="sv-SE" sz="2400" dirty="0" err="1"/>
              <a:t>Archicad</a:t>
            </a:r>
            <a:endParaRPr lang="sv-SE" sz="2400" dirty="0"/>
          </a:p>
          <a:p>
            <a:pPr marL="285750" indent="-285750">
              <a:buFont typeface="Arial" panose="020B0604020202020204" pitchFamily="34" charset="0"/>
              <a:buChar char="•"/>
            </a:pPr>
            <a:r>
              <a:rPr lang="sv-SE" sz="2400" dirty="0" err="1"/>
              <a:t>Autocad</a:t>
            </a:r>
            <a:endParaRPr lang="sv-SE" sz="2400" dirty="0"/>
          </a:p>
          <a:p>
            <a:pPr marL="285750" indent="-285750">
              <a:buFont typeface="Arial" panose="020B0604020202020204" pitchFamily="34" charset="0"/>
              <a:buChar char="•"/>
            </a:pPr>
            <a:r>
              <a:rPr lang="sv-SE" sz="2400" dirty="0"/>
              <a:t>Microstation</a:t>
            </a:r>
          </a:p>
          <a:p>
            <a:pPr marL="285750" indent="-285750">
              <a:buFont typeface="Arial" panose="020B0604020202020204" pitchFamily="34" charset="0"/>
              <a:buChar char="•"/>
            </a:pPr>
            <a:r>
              <a:rPr lang="sv-SE" sz="2400" dirty="0" err="1"/>
              <a:t>Revit</a:t>
            </a:r>
            <a:r>
              <a:rPr lang="sv-SE" sz="2400" dirty="0"/>
              <a:t> </a:t>
            </a:r>
          </a:p>
          <a:p>
            <a:pPr marL="285750" indent="-285750">
              <a:buFont typeface="Arial" panose="020B0604020202020204" pitchFamily="34" charset="0"/>
              <a:buChar char="•"/>
            </a:pPr>
            <a:r>
              <a:rPr lang="sv-SE" sz="2400" dirty="0"/>
              <a:t>Tekla</a:t>
            </a:r>
          </a:p>
          <a:p>
            <a:pPr marL="285750" indent="-285750">
              <a:buFont typeface="Arial" panose="020B0604020202020204" pitchFamily="34" charset="0"/>
              <a:buChar char="•"/>
            </a:pPr>
            <a:endParaRPr lang="sv-SE" sz="2400" dirty="0"/>
          </a:p>
          <a:p>
            <a:r>
              <a:rPr lang="sv-SE" sz="2400" dirty="0">
                <a:highlight>
                  <a:srgbClr val="FFFF00"/>
                </a:highlight>
              </a:rPr>
              <a:t>*endast klart </a:t>
            </a:r>
            <a:r>
              <a:rPr lang="sv-SE" sz="2400">
                <a:highlight>
                  <a:srgbClr val="FFFF00"/>
                </a:highlight>
              </a:rPr>
              <a:t>för byggnad, </a:t>
            </a:r>
            <a:r>
              <a:rPr lang="sv-SE" sz="2400" dirty="0">
                <a:highlight>
                  <a:srgbClr val="FFFF00"/>
                </a:highlight>
              </a:rPr>
              <a:t>anläggning i test och </a:t>
            </a:r>
            <a:r>
              <a:rPr lang="sv-SE" sz="2400">
                <a:highlight>
                  <a:srgbClr val="FFFF00"/>
                </a:highlight>
              </a:rPr>
              <a:t>under framtagande</a:t>
            </a:r>
            <a:r>
              <a:rPr lang="sv-SE" sz="2400" dirty="0">
                <a:highlight>
                  <a:srgbClr val="FFFF00"/>
                </a:highlight>
              </a:rPr>
              <a:t>!</a:t>
            </a:r>
          </a:p>
        </p:txBody>
      </p:sp>
      <p:pic>
        <p:nvPicPr>
          <p:cNvPr id="8" name="Bildobjekt 7">
            <a:extLst>
              <a:ext uri="{FF2B5EF4-FFF2-40B4-BE49-F238E27FC236}">
                <a16:creationId xmlns:a16="http://schemas.microsoft.com/office/drawing/2014/main" id="{1004617B-B214-4424-AEC2-2FAEDB61F55D}"/>
              </a:ext>
            </a:extLst>
          </p:cNvPr>
          <p:cNvPicPr>
            <a:picLocks noChangeAspect="1"/>
          </p:cNvPicPr>
          <p:nvPr/>
        </p:nvPicPr>
        <p:blipFill>
          <a:blip r:embed="rId3"/>
          <a:stretch>
            <a:fillRect/>
          </a:stretch>
        </p:blipFill>
        <p:spPr>
          <a:xfrm>
            <a:off x="512219" y="1665245"/>
            <a:ext cx="2784895" cy="4944198"/>
          </a:xfrm>
          <a:prstGeom prst="rect">
            <a:avLst/>
          </a:prstGeom>
        </p:spPr>
      </p:pic>
    </p:spTree>
    <p:extLst>
      <p:ext uri="{BB962C8B-B14F-4D97-AF65-F5344CB8AC3E}">
        <p14:creationId xmlns:p14="http://schemas.microsoft.com/office/powerpoint/2010/main" val="10483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1C4C7936-58FD-47C3-B11C-BC5147316FD7}"/>
              </a:ext>
            </a:extLst>
          </p:cNvPr>
          <p:cNvPicPr>
            <a:picLocks noChangeAspect="1"/>
          </p:cNvPicPr>
          <p:nvPr/>
        </p:nvPicPr>
        <p:blipFill>
          <a:blip r:embed="rId3"/>
          <a:stretch>
            <a:fillRect/>
          </a:stretch>
        </p:blipFill>
        <p:spPr>
          <a:xfrm>
            <a:off x="608931" y="1665245"/>
            <a:ext cx="2784895" cy="4944198"/>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4. Namnrutans huvudfunktioner</a:t>
            </a:r>
            <a:br>
              <a:rPr lang="sv-SE" dirty="0"/>
            </a:br>
            <a:r>
              <a:rPr lang="sv-SE" sz="1800" b="0" dirty="0">
                <a:solidFill>
                  <a:schemeClr val="bg1"/>
                </a:solidFill>
              </a:rPr>
              <a:t>All information hanteras som metadata i namnrutan</a:t>
            </a:r>
            <a:endParaRPr lang="sv-SE" sz="1800" dirty="0">
              <a:solidFill>
                <a:schemeClr val="bg1"/>
              </a:solidFill>
            </a:endParaRPr>
          </a:p>
        </p:txBody>
      </p:sp>
      <p:sp>
        <p:nvSpPr>
          <p:cNvPr id="10" name="Rektangel 9">
            <a:extLst>
              <a:ext uri="{FF2B5EF4-FFF2-40B4-BE49-F238E27FC236}">
                <a16:creationId xmlns:a16="http://schemas.microsoft.com/office/drawing/2014/main" id="{F02AE9E1-C1F3-4B3D-98CF-E9C14AB48C7A}"/>
              </a:ext>
            </a:extLst>
          </p:cNvPr>
          <p:cNvSpPr/>
          <p:nvPr/>
        </p:nvSpPr>
        <p:spPr>
          <a:xfrm>
            <a:off x="4292470" y="1856784"/>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sp>
        <p:nvSpPr>
          <p:cNvPr id="13" name="Rektangel 12">
            <a:extLst>
              <a:ext uri="{FF2B5EF4-FFF2-40B4-BE49-F238E27FC236}">
                <a16:creationId xmlns:a16="http://schemas.microsoft.com/office/drawing/2014/main" id="{51B08C34-49D2-40CC-8A2F-8B533B12758C}"/>
              </a:ext>
            </a:extLst>
          </p:cNvPr>
          <p:cNvSpPr/>
          <p:nvPr/>
        </p:nvSpPr>
        <p:spPr>
          <a:xfrm>
            <a:off x="4285299" y="3172881"/>
            <a:ext cx="4541628" cy="461665"/>
          </a:xfrm>
          <a:prstGeom prst="rect">
            <a:avLst/>
          </a:prstGeom>
        </p:spPr>
        <p:txBody>
          <a:bodyPr wrap="none">
            <a:spAutoFit/>
          </a:bodyPr>
          <a:lstStyle/>
          <a:p>
            <a:r>
              <a:rPr lang="sv-SE" sz="2400" dirty="0">
                <a:latin typeface="Calibri" panose="020F0502020204030204" pitchFamily="34" charset="0"/>
                <a:cs typeface="Times New Roman" panose="02020603050405020304" pitchFamily="18" charset="0"/>
              </a:rPr>
              <a:t>Beställare och projektinformation</a:t>
            </a:r>
          </a:p>
        </p:txBody>
      </p:sp>
      <p:sp>
        <p:nvSpPr>
          <p:cNvPr id="15" name="Rektangel 14">
            <a:extLst>
              <a:ext uri="{FF2B5EF4-FFF2-40B4-BE49-F238E27FC236}">
                <a16:creationId xmlns:a16="http://schemas.microsoft.com/office/drawing/2014/main" id="{E024A8A2-0727-4B44-A840-CFFBD9DC909C}"/>
              </a:ext>
            </a:extLst>
          </p:cNvPr>
          <p:cNvSpPr/>
          <p:nvPr/>
        </p:nvSpPr>
        <p:spPr>
          <a:xfrm>
            <a:off x="4292470" y="4529933"/>
            <a:ext cx="1833002" cy="470000"/>
          </a:xfrm>
          <a:prstGeom prst="rect">
            <a:avLst/>
          </a:prstGeom>
        </p:spPr>
        <p:txBody>
          <a:bodyPr wrap="none">
            <a:spAutoFit/>
          </a:bodyPr>
          <a:lstStyle/>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Ansvarig part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1EB87B79-B852-498A-97BF-4CD41AE4A8FA}"/>
              </a:ext>
            </a:extLst>
          </p:cNvPr>
          <p:cNvSpPr/>
          <p:nvPr/>
        </p:nvSpPr>
        <p:spPr>
          <a:xfrm>
            <a:off x="4292470" y="5648479"/>
            <a:ext cx="2770630"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Beskrivande innehåll</a:t>
            </a:r>
          </a:p>
        </p:txBody>
      </p:sp>
      <p:cxnSp>
        <p:nvCxnSpPr>
          <p:cNvPr id="9" name="Rak koppling 8">
            <a:extLst>
              <a:ext uri="{FF2B5EF4-FFF2-40B4-BE49-F238E27FC236}">
                <a16:creationId xmlns:a16="http://schemas.microsoft.com/office/drawing/2014/main" id="{09B45A8F-1D93-4801-9B7A-312AB66E700D}"/>
              </a:ext>
            </a:extLst>
          </p:cNvPr>
          <p:cNvCxnSpPr>
            <a:cxnSpLocks/>
          </p:cNvCxnSpPr>
          <p:nvPr/>
        </p:nvCxnSpPr>
        <p:spPr>
          <a:xfrm>
            <a:off x="3384341" y="2091784"/>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09D912AA-1B84-445E-9BE0-A5005AFF49DD}"/>
              </a:ext>
            </a:extLst>
          </p:cNvPr>
          <p:cNvCxnSpPr>
            <a:cxnSpLocks/>
          </p:cNvCxnSpPr>
          <p:nvPr/>
        </p:nvCxnSpPr>
        <p:spPr>
          <a:xfrm>
            <a:off x="3391513" y="4765719"/>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FEFA287E-55C1-49E6-B387-D1C03CA30BA0}"/>
              </a:ext>
            </a:extLst>
          </p:cNvPr>
          <p:cNvCxnSpPr>
            <a:cxnSpLocks/>
          </p:cNvCxnSpPr>
          <p:nvPr/>
        </p:nvCxnSpPr>
        <p:spPr>
          <a:xfrm>
            <a:off x="3384341" y="58814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A4748EE7-049C-44AE-8041-35EE03E06926}"/>
              </a:ext>
            </a:extLst>
          </p:cNvPr>
          <p:cNvCxnSpPr>
            <a:cxnSpLocks/>
          </p:cNvCxnSpPr>
          <p:nvPr/>
        </p:nvCxnSpPr>
        <p:spPr>
          <a:xfrm>
            <a:off x="3391513" y="3398624"/>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CBBDC651-2BD4-4A70-9562-77084C076A29}"/>
              </a:ext>
            </a:extLst>
          </p:cNvPr>
          <p:cNvSpPr/>
          <p:nvPr/>
        </p:nvSpPr>
        <p:spPr>
          <a:xfrm>
            <a:off x="603033" y="2469601"/>
            <a:ext cx="2784895" cy="18624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14551E5D-55F1-4C96-B585-51CB765EE6D7}"/>
              </a:ext>
            </a:extLst>
          </p:cNvPr>
          <p:cNvSpPr/>
          <p:nvPr/>
        </p:nvSpPr>
        <p:spPr>
          <a:xfrm>
            <a:off x="597135" y="4331389"/>
            <a:ext cx="2790792" cy="87775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BD91D79F-6DD4-4F7A-A813-10BF516FB3B8}"/>
              </a:ext>
            </a:extLst>
          </p:cNvPr>
          <p:cNvSpPr/>
          <p:nvPr/>
        </p:nvSpPr>
        <p:spPr>
          <a:xfrm>
            <a:off x="599446" y="5210110"/>
            <a:ext cx="2784895" cy="136697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EE1A80F4-0D14-4743-9AFF-5CA531C8DA87}"/>
              </a:ext>
            </a:extLst>
          </p:cNvPr>
          <p:cNvSpPr/>
          <p:nvPr/>
        </p:nvSpPr>
        <p:spPr>
          <a:xfrm>
            <a:off x="608931" y="1698613"/>
            <a:ext cx="2778998" cy="77098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227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p:bldP spid="34" grpId="0" animBg="1"/>
      <p:bldP spid="35" grpId="0" animBg="1"/>
      <p:bldP spid="3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5. Gruppering av metadata</a:t>
            </a:r>
            <a:br>
              <a:rPr lang="sv-SE" dirty="0"/>
            </a:br>
            <a:endParaRPr lang="sv-SE" sz="1800" dirty="0">
              <a:solidFill>
                <a:schemeClr val="bg1"/>
              </a:solidFill>
            </a:endParaRPr>
          </a:p>
        </p:txBody>
      </p:sp>
      <p:graphicFrame>
        <p:nvGraphicFramePr>
          <p:cNvPr id="8" name="Tabell 7">
            <a:extLst>
              <a:ext uri="{FF2B5EF4-FFF2-40B4-BE49-F238E27FC236}">
                <a16:creationId xmlns:a16="http://schemas.microsoft.com/office/drawing/2014/main" id="{F99B6555-84C3-437D-9069-86342249908D}"/>
              </a:ext>
            </a:extLst>
          </p:cNvPr>
          <p:cNvGraphicFramePr>
            <a:graphicFrameLocks noGrp="1"/>
          </p:cNvGraphicFramePr>
          <p:nvPr/>
        </p:nvGraphicFramePr>
        <p:xfrm>
          <a:off x="3955474" y="1653702"/>
          <a:ext cx="8007926" cy="2302281"/>
        </p:xfrm>
        <a:graphic>
          <a:graphicData uri="http://schemas.openxmlformats.org/drawingml/2006/table">
            <a:tbl>
              <a:tblPr firstRow="1" firstCol="1" bandRow="1"/>
              <a:tblGrid>
                <a:gridCol w="2125255">
                  <a:extLst>
                    <a:ext uri="{9D8B030D-6E8A-4147-A177-3AD203B41FA5}">
                      <a16:colId xmlns:a16="http://schemas.microsoft.com/office/drawing/2014/main" val="2585295859"/>
                    </a:ext>
                  </a:extLst>
                </a:gridCol>
                <a:gridCol w="2756204">
                  <a:extLst>
                    <a:ext uri="{9D8B030D-6E8A-4147-A177-3AD203B41FA5}">
                      <a16:colId xmlns:a16="http://schemas.microsoft.com/office/drawing/2014/main" val="517596291"/>
                    </a:ext>
                  </a:extLst>
                </a:gridCol>
                <a:gridCol w="3126467">
                  <a:extLst>
                    <a:ext uri="{9D8B030D-6E8A-4147-A177-3AD203B41FA5}">
                      <a16:colId xmlns:a16="http://schemas.microsoft.com/office/drawing/2014/main" val="58555801"/>
                    </a:ext>
                  </a:extLst>
                </a:gridCol>
              </a:tblGrid>
              <a:tr h="255809">
                <a:tc>
                  <a:txBody>
                    <a:bodyPr/>
                    <a:lstStyle/>
                    <a:p>
                      <a:pPr algn="l">
                        <a:lnSpc>
                          <a:spcPct val="107000"/>
                        </a:lnSpc>
                        <a:spcAft>
                          <a:spcPts val="0"/>
                        </a:spcAft>
                      </a:pPr>
                      <a:r>
                        <a:rPr lang="sv-SE"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Förklaring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Tips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30304589"/>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Beställarinformation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45133601"/>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Anläggnings/fastighetstruktur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07021233"/>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Ansvarig 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21144891"/>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32042090"/>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Status och godkännande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7344141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typindelning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136067"/>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Georeferens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Geografisk positionering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Oftast gällande bilder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4768564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IT-system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Versionshantering mm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Sköts av bakomliggande system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22474720"/>
                  </a:ext>
                </a:extLst>
              </a:tr>
            </a:tbl>
          </a:graphicData>
        </a:graphic>
      </p:graphicFrame>
      <p:pic>
        <p:nvPicPr>
          <p:cNvPr id="9" name="Bildobjekt 8">
            <a:extLst>
              <a:ext uri="{FF2B5EF4-FFF2-40B4-BE49-F238E27FC236}">
                <a16:creationId xmlns:a16="http://schemas.microsoft.com/office/drawing/2014/main" id="{43E1C71D-BC96-4C97-BA19-44B7F7F2F7DB}"/>
              </a:ext>
            </a:extLst>
          </p:cNvPr>
          <p:cNvPicPr>
            <a:picLocks noChangeAspect="1"/>
          </p:cNvPicPr>
          <p:nvPr/>
        </p:nvPicPr>
        <p:blipFill>
          <a:blip r:embed="rId3"/>
          <a:stretch>
            <a:fillRect/>
          </a:stretch>
        </p:blipFill>
        <p:spPr>
          <a:xfrm>
            <a:off x="512219" y="1665245"/>
            <a:ext cx="2784895" cy="4944198"/>
          </a:xfrm>
          <a:prstGeom prst="rect">
            <a:avLst/>
          </a:prstGeom>
        </p:spPr>
      </p:pic>
    </p:spTree>
    <p:extLst>
      <p:ext uri="{BB962C8B-B14F-4D97-AF65-F5344CB8AC3E}">
        <p14:creationId xmlns:p14="http://schemas.microsoft.com/office/powerpoint/2010/main" val="32696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25B9A6F-1166-4681-8DDC-6C659D546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080" y="1801885"/>
            <a:ext cx="9983213" cy="4548642"/>
          </a:xfrm>
          <a:prstGeom prst="rect">
            <a:avLst/>
          </a:prstGeom>
          <a:ln>
            <a:solidFill>
              <a:schemeClr val="bg1">
                <a:lumMod val="85000"/>
              </a:schemeClr>
            </a:solidFill>
          </a:ln>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6. Namnruta och termlista </a:t>
            </a:r>
            <a:br>
              <a:rPr lang="sv-SE" dirty="0"/>
            </a:br>
            <a:r>
              <a:rPr lang="sv-SE" sz="1800" b="0" dirty="0">
                <a:solidFill>
                  <a:schemeClr val="bg1"/>
                </a:solidFill>
              </a:rPr>
              <a:t>Namnrutans information finns i termlistan för dokumentplattormar</a:t>
            </a:r>
          </a:p>
        </p:txBody>
      </p:sp>
      <p:sp>
        <p:nvSpPr>
          <p:cNvPr id="7" name="Rektangel 6">
            <a:extLst>
              <a:ext uri="{FF2B5EF4-FFF2-40B4-BE49-F238E27FC236}">
                <a16:creationId xmlns:a16="http://schemas.microsoft.com/office/drawing/2014/main" id="{5C736D4E-5740-4979-86AF-0BA787BE2732}"/>
              </a:ext>
            </a:extLst>
          </p:cNvPr>
          <p:cNvSpPr/>
          <p:nvPr/>
        </p:nvSpPr>
        <p:spPr>
          <a:xfrm>
            <a:off x="3535680" y="1796588"/>
            <a:ext cx="1741997" cy="45489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Rektangel 2">
            <a:extLst>
              <a:ext uri="{FF2B5EF4-FFF2-40B4-BE49-F238E27FC236}">
                <a16:creationId xmlns:a16="http://schemas.microsoft.com/office/drawing/2014/main" id="{B838627D-62E2-404D-9D2D-2EDF057C4149}"/>
              </a:ext>
            </a:extLst>
          </p:cNvPr>
          <p:cNvSpPr/>
          <p:nvPr/>
        </p:nvSpPr>
        <p:spPr>
          <a:xfrm>
            <a:off x="385080" y="1441483"/>
            <a:ext cx="11472303" cy="312650"/>
          </a:xfrm>
          <a:prstGeom prst="rect">
            <a:avLst/>
          </a:prstGeom>
        </p:spPr>
        <p:txBody>
          <a:bodyPr wrap="square">
            <a:spAutoFit/>
          </a:bodyPr>
          <a:lstStyle/>
          <a:p>
            <a:pPr lvl="0">
              <a:lnSpc>
                <a:spcPct val="107000"/>
              </a:lnSpc>
              <a:spcAft>
                <a:spcPts val="0"/>
              </a:spcAft>
            </a:pPr>
            <a:r>
              <a:rPr lang="sv-SE" sz="1400" dirty="0">
                <a:solidFill>
                  <a:srgbClr val="000000"/>
                </a:solidFill>
                <a:latin typeface="Calibri" panose="020F0502020204030204" pitchFamily="34" charset="0"/>
                <a:cs typeface="Times New Roman" panose="02020603050405020304" pitchFamily="18" charset="0"/>
              </a:rPr>
              <a:t>Hela termlistan i </a:t>
            </a:r>
            <a:r>
              <a:rPr lang="sv-SE" sz="1400" dirty="0" err="1">
                <a:solidFill>
                  <a:srgbClr val="000000"/>
                </a:solidFill>
                <a:latin typeface="Calibri" panose="020F0502020204030204" pitchFamily="34" charset="0"/>
                <a:cs typeface="Times New Roman" panose="02020603050405020304" pitchFamily="18" charset="0"/>
              </a:rPr>
              <a:t>excel</a:t>
            </a:r>
            <a:r>
              <a:rPr lang="sv-SE" sz="1400" dirty="0">
                <a:solidFill>
                  <a:srgbClr val="000000"/>
                </a:solidFill>
                <a:latin typeface="Calibri" panose="020F0502020204030204" pitchFamily="34" charset="0"/>
                <a:cs typeface="Times New Roman" panose="02020603050405020304" pitchFamily="18" charset="0"/>
              </a:rPr>
              <a:t> med </a:t>
            </a:r>
            <a:r>
              <a:rPr lang="sv-SE" sz="1400" dirty="0" err="1">
                <a:solidFill>
                  <a:srgbClr val="000000"/>
                </a:solidFill>
                <a:latin typeface="Calibri" panose="020F0502020204030204" pitchFamily="34" charset="0"/>
                <a:cs typeface="Times New Roman" panose="02020603050405020304" pitchFamily="18" charset="0"/>
              </a:rPr>
              <a:t>förpopulerade</a:t>
            </a:r>
            <a:r>
              <a:rPr lang="sv-SE" sz="1400" dirty="0">
                <a:solidFill>
                  <a:srgbClr val="000000"/>
                </a:solidFill>
                <a:latin typeface="Calibri" panose="020F0502020204030204" pitchFamily="34" charset="0"/>
                <a:cs typeface="Times New Roman" panose="02020603050405020304" pitchFamily="18" charset="0"/>
              </a:rPr>
              <a:t> värden finns tillgänglig: </a:t>
            </a:r>
            <a:r>
              <a:rPr lang="sv-SE" sz="1400" dirty="0">
                <a:solidFill>
                  <a:srgbClr val="000000"/>
                </a:solidFill>
                <a:latin typeface="Calibri" panose="020F0502020204030204" pitchFamily="34" charset="0"/>
                <a:cs typeface="Times New Roman" panose="02020603050405020304" pitchFamily="18" charset="0"/>
                <a:hlinkClick r:id="rId4"/>
              </a:rPr>
              <a:t>https://www.beast.se/standarder/beast-document/</a:t>
            </a:r>
            <a:endParaRPr lang="sv-SE" sz="14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8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2170</Words>
  <Application>Microsoft Office PowerPoint</Application>
  <PresentationFormat>Bredbild</PresentationFormat>
  <Paragraphs>509</Paragraphs>
  <Slides>25</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25</vt:i4>
      </vt:variant>
    </vt:vector>
  </HeadingPairs>
  <TitlesOfParts>
    <vt:vector size="31" baseType="lpstr">
      <vt:lpstr>Arial</vt:lpstr>
      <vt:lpstr>Calibri</vt:lpstr>
      <vt:lpstr>Georgia</vt:lpstr>
      <vt:lpstr>Symbol</vt:lpstr>
      <vt:lpstr>Times New Roman</vt:lpstr>
      <vt:lpstr>1_NCC_widscreen_template_</vt:lpstr>
      <vt:lpstr>Ritramar, namnruta och metadata Anvisning med exempel på information och metadata i handlingsförteckning och ritningar</vt:lpstr>
      <vt:lpstr>Namnruta i handlingar Index</vt:lpstr>
      <vt:lpstr> 1. Namnruta i handlingar Syfte och mål</vt:lpstr>
      <vt:lpstr>2. Process kring handlingar Hantera informationen i namnrutan från förstudie till relationshandling och förvaltning</vt:lpstr>
      <vt:lpstr>2. Termlista och namnruta Har starkt samband som underlättar hanteringen och stöd från dokumentplattformar</vt:lpstr>
      <vt:lpstr>3. Namnruta framtagen av BEAst Mall för namnruta finns att hämta på www.beast.se </vt:lpstr>
      <vt:lpstr>4. Namnrutans huvudfunktioner All information hanteras som metadata i namnrutan</vt:lpstr>
      <vt:lpstr>5. Gruppering av metadata </vt:lpstr>
      <vt:lpstr>6. Namnruta och termlista  Namnrutans information finns i termlistan för dokumentplattormar</vt:lpstr>
      <vt:lpstr>7. Namnrutan - här sker förändringar Ändringar som uppdateras i samband med publiceringar</vt:lpstr>
      <vt:lpstr>8. Orienteringsfigur/hänvisningar Tydligt och med korrekta länkar</vt:lpstr>
      <vt:lpstr>9. Godkännande processen All data hanteras i namnrutan</vt:lpstr>
      <vt:lpstr>10. Godkännande processen Status med förpopulerade värden – exempel på godkända värden</vt:lpstr>
      <vt:lpstr>11. Godkännande processen Handling med förpopulerade värden – exempel på godkända värden</vt:lpstr>
      <vt:lpstr>12. Godkännande processen Datum - Godkänd av – exempel på godkända värden </vt:lpstr>
      <vt:lpstr>13. Godkännande processen ÄNDRING-PM och ÄNDRING – exempel på godkända värden</vt:lpstr>
      <vt:lpstr>14. Beställare/projektinformation </vt:lpstr>
      <vt:lpstr>15. Ansvarig part Part som levererat dokumentet</vt:lpstr>
      <vt:lpstr>16. Ansvarig part Part som levererat dokumentet</vt:lpstr>
      <vt:lpstr>17. Beskrivande innehåll Specifik metadata för innehåll</vt:lpstr>
      <vt:lpstr>18. Fastighets/anläggningsstruktur Metadata för koppling mot fastighetstruktur</vt:lpstr>
      <vt:lpstr>19. Fastighets/anläggningsstruktur Metadata för koppling mot fastighetstruktur</vt:lpstr>
      <vt:lpstr>20. Förändring mot tidigare namnrutor  Information som utgår från tidigare mallar i vanligt förekommande namnruta</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2019-02-15T09:49:08Z</dcterms:modified>
</cp:coreProperties>
</file>